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79" r:id="rId4"/>
    <p:sldId id="274" r:id="rId5"/>
    <p:sldId id="270" r:id="rId6"/>
    <p:sldId id="275" r:id="rId7"/>
    <p:sldId id="277" r:id="rId8"/>
    <p:sldId id="285" r:id="rId9"/>
    <p:sldId id="286" r:id="rId10"/>
    <p:sldId id="281" r:id="rId11"/>
    <p:sldId id="287"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bernal.SALUDBCS\Documents\ARCHIVOS%202016\INFORMACION%20SEMANAL%20Y%20MENSUAL\semana%2043-2016\base%20flu-semana%2043-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bernal.SALUDBCS\Documents\ARCHIVOS%202016\INFORMACION%20SEMANAL%20Y%20MENSUAL\semana%2043-2016\CANAL%20ENDEMICO%20DENGU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bernal.SALUDBCS\Documents\ARCHIVOS%202016\INFORMACION%20SEMANAL%20Y%20MENSUAL\semana%2043-2016\CANAL%20ENDEMICO%20CHIK.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bernal.SALUDBCS\Documents\ARCHIVOS%202016\INFORMACION%20SEMANAL%20Y%20MENSUAL\semana%2043-2016\canal%20endemico%20de%20zik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a:t>BCS.CURVA EPIDEMICA SEMANAL DE LA INFLUENZA, SEGÚN RESULTADOS 2016</a:t>
            </a:r>
          </a:p>
        </c:rich>
      </c:tx>
      <c:layout>
        <c:manualLayout>
          <c:xMode val="edge"/>
          <c:yMode val="edge"/>
          <c:x val="0.22192653517320243"/>
          <c:y val="0"/>
        </c:manualLayout>
      </c:layout>
      <c:overlay val="1"/>
    </c:title>
    <c:autoTitleDeleted val="0"/>
    <c:plotArea>
      <c:layout>
        <c:manualLayout>
          <c:layoutTarget val="inner"/>
          <c:xMode val="edge"/>
          <c:yMode val="edge"/>
          <c:x val="7.0652789688417678E-2"/>
          <c:y val="0.11158573928258979"/>
          <c:w val="0.92146111067799696"/>
          <c:h val="0.74465660542432255"/>
        </c:manualLayout>
      </c:layout>
      <c:areaChart>
        <c:grouping val="standard"/>
        <c:varyColors val="0"/>
        <c:ser>
          <c:idx val="1"/>
          <c:order val="0"/>
          <c:tx>
            <c:strRef>
              <c:f>'curva epidemica'!$E$2</c:f>
              <c:strCache>
                <c:ptCount val="1"/>
                <c:pt idx="0">
                  <c:v>PROBABLES 962</c:v>
                </c:pt>
              </c:strCache>
            </c:strRef>
          </c:tx>
          <c:spPr>
            <a:solidFill>
              <a:schemeClr val="accent1"/>
            </a:solidFill>
          </c:spPr>
          <c:val>
            <c:numRef>
              <c:f>'curva epidemica'!$E$3:$E$46</c:f>
              <c:numCache>
                <c:formatCode>General</c:formatCode>
                <c:ptCount val="44"/>
                <c:pt idx="0">
                  <c:v>6</c:v>
                </c:pt>
                <c:pt idx="1">
                  <c:v>9</c:v>
                </c:pt>
                <c:pt idx="2">
                  <c:v>5</c:v>
                </c:pt>
                <c:pt idx="3">
                  <c:v>5</c:v>
                </c:pt>
                <c:pt idx="4">
                  <c:v>18</c:v>
                </c:pt>
                <c:pt idx="5">
                  <c:v>24</c:v>
                </c:pt>
                <c:pt idx="6">
                  <c:v>51</c:v>
                </c:pt>
                <c:pt idx="7">
                  <c:v>67</c:v>
                </c:pt>
                <c:pt idx="8">
                  <c:v>105</c:v>
                </c:pt>
                <c:pt idx="9">
                  <c:v>151</c:v>
                </c:pt>
                <c:pt idx="10">
                  <c:v>116</c:v>
                </c:pt>
                <c:pt idx="11">
                  <c:v>55</c:v>
                </c:pt>
                <c:pt idx="12">
                  <c:v>50</c:v>
                </c:pt>
                <c:pt idx="13">
                  <c:v>33</c:v>
                </c:pt>
                <c:pt idx="14">
                  <c:v>20</c:v>
                </c:pt>
                <c:pt idx="15">
                  <c:v>17</c:v>
                </c:pt>
                <c:pt idx="16">
                  <c:v>13</c:v>
                </c:pt>
                <c:pt idx="17">
                  <c:v>11</c:v>
                </c:pt>
                <c:pt idx="18">
                  <c:v>9</c:v>
                </c:pt>
                <c:pt idx="19">
                  <c:v>11</c:v>
                </c:pt>
                <c:pt idx="20">
                  <c:v>14</c:v>
                </c:pt>
                <c:pt idx="21">
                  <c:v>18</c:v>
                </c:pt>
                <c:pt idx="22">
                  <c:v>8</c:v>
                </c:pt>
                <c:pt idx="23">
                  <c:v>4</c:v>
                </c:pt>
                <c:pt idx="24">
                  <c:v>5</c:v>
                </c:pt>
                <c:pt idx="25">
                  <c:v>10</c:v>
                </c:pt>
                <c:pt idx="26">
                  <c:v>6</c:v>
                </c:pt>
                <c:pt idx="27">
                  <c:v>7</c:v>
                </c:pt>
                <c:pt idx="28">
                  <c:v>8</c:v>
                </c:pt>
                <c:pt idx="29">
                  <c:v>11</c:v>
                </c:pt>
                <c:pt idx="30">
                  <c:v>10</c:v>
                </c:pt>
                <c:pt idx="31">
                  <c:v>5</c:v>
                </c:pt>
                <c:pt idx="32">
                  <c:v>10</c:v>
                </c:pt>
                <c:pt idx="33">
                  <c:v>6</c:v>
                </c:pt>
                <c:pt idx="34">
                  <c:v>5</c:v>
                </c:pt>
                <c:pt idx="35">
                  <c:v>5</c:v>
                </c:pt>
                <c:pt idx="36">
                  <c:v>2</c:v>
                </c:pt>
                <c:pt idx="37">
                  <c:v>3</c:v>
                </c:pt>
                <c:pt idx="38">
                  <c:v>8</c:v>
                </c:pt>
                <c:pt idx="39">
                  <c:v>4</c:v>
                </c:pt>
                <c:pt idx="40">
                  <c:v>13</c:v>
                </c:pt>
                <c:pt idx="41">
                  <c:v>15</c:v>
                </c:pt>
                <c:pt idx="42">
                  <c:v>9</c:v>
                </c:pt>
                <c:pt idx="43">
                  <c:v>3</c:v>
                </c:pt>
              </c:numCache>
            </c:numRef>
          </c:val>
        </c:ser>
        <c:dLbls>
          <c:showLegendKey val="0"/>
          <c:showVal val="0"/>
          <c:showCatName val="0"/>
          <c:showSerName val="0"/>
          <c:showPercent val="0"/>
          <c:showBubbleSize val="0"/>
        </c:dLbls>
        <c:axId val="90388352"/>
        <c:axId val="90407680"/>
      </c:areaChart>
      <c:lineChart>
        <c:grouping val="standard"/>
        <c:varyColors val="0"/>
        <c:ser>
          <c:idx val="2"/>
          <c:order val="1"/>
          <c:tx>
            <c:strRef>
              <c:f>'curva epidemica'!$F$2</c:f>
              <c:strCache>
                <c:ptCount val="1"/>
                <c:pt idx="0">
                  <c:v>CONFIRMADOS 225</c:v>
                </c:pt>
              </c:strCache>
            </c:strRef>
          </c:tx>
          <c:spPr>
            <a:ln>
              <a:solidFill>
                <a:srgbClr val="C00000"/>
              </a:solidFill>
            </a:ln>
          </c:spPr>
          <c:marker>
            <c:spPr>
              <a:solidFill>
                <a:srgbClr val="FF0000"/>
              </a:solidFill>
            </c:spPr>
          </c:marker>
          <c:val>
            <c:numRef>
              <c:f>'curva epidemica'!$F$3:$F$46</c:f>
              <c:numCache>
                <c:formatCode>General</c:formatCode>
                <c:ptCount val="44"/>
                <c:pt idx="0">
                  <c:v>1</c:v>
                </c:pt>
                <c:pt idx="1">
                  <c:v>0</c:v>
                </c:pt>
                <c:pt idx="2">
                  <c:v>0</c:v>
                </c:pt>
                <c:pt idx="3">
                  <c:v>0</c:v>
                </c:pt>
                <c:pt idx="4">
                  <c:v>3</c:v>
                </c:pt>
                <c:pt idx="5">
                  <c:v>0</c:v>
                </c:pt>
                <c:pt idx="6">
                  <c:v>17</c:v>
                </c:pt>
                <c:pt idx="7">
                  <c:v>21</c:v>
                </c:pt>
                <c:pt idx="8">
                  <c:v>43</c:v>
                </c:pt>
                <c:pt idx="9">
                  <c:v>58</c:v>
                </c:pt>
                <c:pt idx="10">
                  <c:v>31</c:v>
                </c:pt>
                <c:pt idx="11">
                  <c:v>16</c:v>
                </c:pt>
                <c:pt idx="12">
                  <c:v>20</c:v>
                </c:pt>
                <c:pt idx="13">
                  <c:v>2</c:v>
                </c:pt>
                <c:pt idx="14">
                  <c:v>5</c:v>
                </c:pt>
                <c:pt idx="15">
                  <c:v>4</c:v>
                </c:pt>
                <c:pt idx="16">
                  <c:v>2</c:v>
                </c:pt>
                <c:pt idx="17">
                  <c:v>1</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smooth val="0"/>
        </c:ser>
        <c:dLbls>
          <c:showLegendKey val="0"/>
          <c:showVal val="0"/>
          <c:showCatName val="0"/>
          <c:showSerName val="0"/>
          <c:showPercent val="0"/>
          <c:showBubbleSize val="0"/>
        </c:dLbls>
        <c:marker val="1"/>
        <c:smooth val="0"/>
        <c:axId val="90388352"/>
        <c:axId val="90407680"/>
      </c:lineChart>
      <c:catAx>
        <c:axId val="90388352"/>
        <c:scaling>
          <c:orientation val="minMax"/>
        </c:scaling>
        <c:delete val="0"/>
        <c:axPos val="b"/>
        <c:title>
          <c:tx>
            <c:rich>
              <a:bodyPr/>
              <a:lstStyle/>
              <a:p>
                <a:pPr>
                  <a:defRPr sz="800"/>
                </a:pPr>
                <a:r>
                  <a:rPr lang="en-US" sz="800" dirty="0"/>
                  <a:t>SEMANAS</a:t>
                </a:r>
              </a:p>
            </c:rich>
          </c:tx>
          <c:layout>
            <c:manualLayout>
              <c:xMode val="edge"/>
              <c:yMode val="edge"/>
              <c:x val="0.49555819755203906"/>
              <c:y val="0.93518518518518523"/>
            </c:manualLayout>
          </c:layout>
          <c:overlay val="0"/>
        </c:title>
        <c:majorTickMark val="out"/>
        <c:minorTickMark val="none"/>
        <c:tickLblPos val="nextTo"/>
        <c:crossAx val="90407680"/>
        <c:crosses val="autoZero"/>
        <c:auto val="1"/>
        <c:lblAlgn val="ctr"/>
        <c:lblOffset val="100"/>
        <c:noMultiLvlLbl val="0"/>
      </c:catAx>
      <c:valAx>
        <c:axId val="90407680"/>
        <c:scaling>
          <c:orientation val="minMax"/>
        </c:scaling>
        <c:delete val="0"/>
        <c:axPos val="l"/>
        <c:majorGridlines/>
        <c:title>
          <c:tx>
            <c:rich>
              <a:bodyPr rot="0" vert="wordArtVert"/>
              <a:lstStyle/>
              <a:p>
                <a:pPr>
                  <a:defRPr sz="800"/>
                </a:pPr>
                <a:r>
                  <a:rPr lang="en-US" sz="800" dirty="0"/>
                  <a:t>CASOS</a:t>
                </a:r>
              </a:p>
            </c:rich>
          </c:tx>
          <c:layout>
            <c:manualLayout>
              <c:xMode val="edge"/>
              <c:yMode val="edge"/>
              <c:x val="8.670207814747314E-3"/>
              <c:y val="0.44485261621632732"/>
            </c:manualLayout>
          </c:layout>
          <c:overlay val="0"/>
        </c:title>
        <c:numFmt formatCode="General" sourceLinked="1"/>
        <c:majorTickMark val="out"/>
        <c:minorTickMark val="none"/>
        <c:tickLblPos val="nextTo"/>
        <c:crossAx val="90388352"/>
        <c:crosses val="autoZero"/>
        <c:crossBetween val="between"/>
      </c:valAx>
    </c:plotArea>
    <c:legend>
      <c:legendPos val="r"/>
      <c:layout>
        <c:manualLayout>
          <c:xMode val="edge"/>
          <c:yMode val="edge"/>
          <c:x val="0.54872196668485829"/>
          <c:y val="0.40239391951006132"/>
          <c:w val="0.18171643148566854"/>
          <c:h val="0.167434383202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dirty="0">
                <a:latin typeface="Arial" pitchFamily="34" charset="0"/>
                <a:cs typeface="Arial" pitchFamily="34" charset="0"/>
              </a:rPr>
              <a:t>BCS. CURVA EPIDEMICA SEMANAL A DENGUE, SEGÚN RESULTADOS 2016</a:t>
            </a:r>
          </a:p>
        </c:rich>
      </c:tx>
      <c:layout>
        <c:manualLayout>
          <c:xMode val="edge"/>
          <c:yMode val="edge"/>
          <c:x val="0.18151476251604631"/>
          <c:y val="1.3888888888888904E-2"/>
        </c:manualLayout>
      </c:layout>
      <c:overlay val="1"/>
    </c:title>
    <c:autoTitleDeleted val="0"/>
    <c:plotArea>
      <c:layout>
        <c:manualLayout>
          <c:layoutTarget val="inner"/>
          <c:xMode val="edge"/>
          <c:yMode val="edge"/>
          <c:x val="6.2109373683873564E-2"/>
          <c:y val="7.4548702245552628E-2"/>
          <c:w val="0.91795565348939956"/>
          <c:h val="0.80367171305364393"/>
        </c:manualLayout>
      </c:layout>
      <c:lineChart>
        <c:grouping val="standard"/>
        <c:varyColors val="0"/>
        <c:ser>
          <c:idx val="1"/>
          <c:order val="0"/>
          <c:tx>
            <c:strRef>
              <c:f>EJERCICIO!$C$5</c:f>
              <c:strCache>
                <c:ptCount val="1"/>
                <c:pt idx="0">
                  <c:v>Total de casos confirmados por laboratorio 135</c:v>
                </c:pt>
              </c:strCache>
            </c:strRef>
          </c:tx>
          <c:marker>
            <c:symbol val="none"/>
          </c:marker>
          <c:val>
            <c:numRef>
              <c:f>EJERCICIO!$D$5:$AT$5</c:f>
              <c:numCache>
                <c:formatCode>General</c:formatCode>
                <c:ptCount val="43"/>
                <c:pt idx="0">
                  <c:v>3</c:v>
                </c:pt>
                <c:pt idx="1">
                  <c:v>4</c:v>
                </c:pt>
                <c:pt idx="2">
                  <c:v>1</c:v>
                </c:pt>
                <c:pt idx="3">
                  <c:v>2</c:v>
                </c:pt>
                <c:pt idx="4">
                  <c:v>2</c:v>
                </c:pt>
                <c:pt idx="5">
                  <c:v>2</c:v>
                </c:pt>
                <c:pt idx="6">
                  <c:v>6</c:v>
                </c:pt>
                <c:pt idx="7">
                  <c:v>5</c:v>
                </c:pt>
                <c:pt idx="8">
                  <c:v>1</c:v>
                </c:pt>
                <c:pt idx="9">
                  <c:v>4</c:v>
                </c:pt>
                <c:pt idx="10">
                  <c:v>2</c:v>
                </c:pt>
                <c:pt idx="11">
                  <c:v>0</c:v>
                </c:pt>
                <c:pt idx="12">
                  <c:v>3</c:v>
                </c:pt>
                <c:pt idx="13">
                  <c:v>5</c:v>
                </c:pt>
                <c:pt idx="14">
                  <c:v>0</c:v>
                </c:pt>
                <c:pt idx="15">
                  <c:v>0</c:v>
                </c:pt>
                <c:pt idx="16">
                  <c:v>2</c:v>
                </c:pt>
                <c:pt idx="17">
                  <c:v>0</c:v>
                </c:pt>
                <c:pt idx="18">
                  <c:v>1</c:v>
                </c:pt>
                <c:pt idx="19">
                  <c:v>1</c:v>
                </c:pt>
                <c:pt idx="20">
                  <c:v>4</c:v>
                </c:pt>
                <c:pt idx="21">
                  <c:v>0</c:v>
                </c:pt>
                <c:pt idx="22">
                  <c:v>1</c:v>
                </c:pt>
                <c:pt idx="23">
                  <c:v>4</c:v>
                </c:pt>
                <c:pt idx="24">
                  <c:v>1</c:v>
                </c:pt>
                <c:pt idx="25">
                  <c:v>1</c:v>
                </c:pt>
                <c:pt idx="26">
                  <c:v>0</c:v>
                </c:pt>
                <c:pt idx="27">
                  <c:v>1</c:v>
                </c:pt>
                <c:pt idx="28">
                  <c:v>0</c:v>
                </c:pt>
                <c:pt idx="29">
                  <c:v>0</c:v>
                </c:pt>
                <c:pt idx="30">
                  <c:v>1</c:v>
                </c:pt>
                <c:pt idx="31">
                  <c:v>1</c:v>
                </c:pt>
                <c:pt idx="32">
                  <c:v>3</c:v>
                </c:pt>
                <c:pt idx="33">
                  <c:v>1</c:v>
                </c:pt>
                <c:pt idx="34">
                  <c:v>1</c:v>
                </c:pt>
                <c:pt idx="35">
                  <c:v>9</c:v>
                </c:pt>
                <c:pt idx="36">
                  <c:v>3</c:v>
                </c:pt>
                <c:pt idx="37">
                  <c:v>9</c:v>
                </c:pt>
                <c:pt idx="38">
                  <c:v>11</c:v>
                </c:pt>
                <c:pt idx="39">
                  <c:v>17</c:v>
                </c:pt>
                <c:pt idx="40">
                  <c:v>14</c:v>
                </c:pt>
                <c:pt idx="41">
                  <c:v>7</c:v>
                </c:pt>
                <c:pt idx="42">
                  <c:v>2</c:v>
                </c:pt>
              </c:numCache>
            </c:numRef>
          </c:val>
          <c:smooth val="0"/>
        </c:ser>
        <c:ser>
          <c:idx val="2"/>
          <c:order val="1"/>
          <c:tx>
            <c:strRef>
              <c:f>EJERCICIO!$C$6</c:f>
              <c:strCache>
                <c:ptCount val="1"/>
                <c:pt idx="0">
                  <c:v>Total de casos probables 1575</c:v>
                </c:pt>
              </c:strCache>
            </c:strRef>
          </c:tx>
          <c:marker>
            <c:symbol val="none"/>
          </c:marker>
          <c:val>
            <c:numRef>
              <c:f>EJERCICIO!$D$6:$AT$6</c:f>
              <c:numCache>
                <c:formatCode>General</c:formatCode>
                <c:ptCount val="43"/>
                <c:pt idx="0">
                  <c:v>27</c:v>
                </c:pt>
                <c:pt idx="1">
                  <c:v>20</c:v>
                </c:pt>
                <c:pt idx="2">
                  <c:v>17</c:v>
                </c:pt>
                <c:pt idx="3">
                  <c:v>7</c:v>
                </c:pt>
                <c:pt idx="4">
                  <c:v>15</c:v>
                </c:pt>
                <c:pt idx="5">
                  <c:v>20</c:v>
                </c:pt>
                <c:pt idx="6">
                  <c:v>26</c:v>
                </c:pt>
                <c:pt idx="7">
                  <c:v>34</c:v>
                </c:pt>
                <c:pt idx="8">
                  <c:v>36</c:v>
                </c:pt>
                <c:pt idx="9">
                  <c:v>46</c:v>
                </c:pt>
                <c:pt idx="10">
                  <c:v>30</c:v>
                </c:pt>
                <c:pt idx="11">
                  <c:v>12</c:v>
                </c:pt>
                <c:pt idx="12">
                  <c:v>21</c:v>
                </c:pt>
                <c:pt idx="13">
                  <c:v>16</c:v>
                </c:pt>
                <c:pt idx="14">
                  <c:v>20</c:v>
                </c:pt>
                <c:pt idx="15">
                  <c:v>10</c:v>
                </c:pt>
                <c:pt idx="16">
                  <c:v>16</c:v>
                </c:pt>
                <c:pt idx="17">
                  <c:v>10</c:v>
                </c:pt>
                <c:pt idx="18">
                  <c:v>11</c:v>
                </c:pt>
                <c:pt idx="19">
                  <c:v>21</c:v>
                </c:pt>
                <c:pt idx="20">
                  <c:v>17</c:v>
                </c:pt>
                <c:pt idx="21">
                  <c:v>10</c:v>
                </c:pt>
                <c:pt idx="22">
                  <c:v>15</c:v>
                </c:pt>
                <c:pt idx="23">
                  <c:v>16</c:v>
                </c:pt>
                <c:pt idx="24">
                  <c:v>7</c:v>
                </c:pt>
                <c:pt idx="25">
                  <c:v>12</c:v>
                </c:pt>
                <c:pt idx="26">
                  <c:v>6</c:v>
                </c:pt>
                <c:pt idx="27">
                  <c:v>16</c:v>
                </c:pt>
                <c:pt idx="28">
                  <c:v>11</c:v>
                </c:pt>
                <c:pt idx="29">
                  <c:v>8</c:v>
                </c:pt>
                <c:pt idx="30">
                  <c:v>11</c:v>
                </c:pt>
                <c:pt idx="31">
                  <c:v>13</c:v>
                </c:pt>
                <c:pt idx="32">
                  <c:v>13</c:v>
                </c:pt>
                <c:pt idx="33">
                  <c:v>28</c:v>
                </c:pt>
                <c:pt idx="34">
                  <c:v>24</c:v>
                </c:pt>
                <c:pt idx="35">
                  <c:v>49</c:v>
                </c:pt>
                <c:pt idx="36">
                  <c:v>45</c:v>
                </c:pt>
                <c:pt idx="37">
                  <c:v>70</c:v>
                </c:pt>
                <c:pt idx="38">
                  <c:v>113</c:v>
                </c:pt>
                <c:pt idx="39">
                  <c:v>122</c:v>
                </c:pt>
                <c:pt idx="40">
                  <c:v>122</c:v>
                </c:pt>
                <c:pt idx="41">
                  <c:v>124</c:v>
                </c:pt>
                <c:pt idx="42">
                  <c:v>153</c:v>
                </c:pt>
              </c:numCache>
            </c:numRef>
          </c:val>
          <c:smooth val="0"/>
        </c:ser>
        <c:ser>
          <c:idx val="3"/>
          <c:order val="2"/>
          <c:tx>
            <c:strRef>
              <c:f>EJERCICIO!$C$7</c:f>
              <c:strCache>
                <c:ptCount val="1"/>
                <c:pt idx="0">
                  <c:v>Casos estimados  255</c:v>
                </c:pt>
              </c:strCache>
            </c:strRef>
          </c:tx>
          <c:marker>
            <c:symbol val="none"/>
          </c:marker>
          <c:val>
            <c:numRef>
              <c:f>EJERCICIO!$D$7:$AT$7</c:f>
              <c:numCache>
                <c:formatCode>General</c:formatCode>
                <c:ptCount val="43"/>
                <c:pt idx="0">
                  <c:v>4</c:v>
                </c:pt>
                <c:pt idx="1">
                  <c:v>5</c:v>
                </c:pt>
                <c:pt idx="2">
                  <c:v>2</c:v>
                </c:pt>
                <c:pt idx="3">
                  <c:v>4</c:v>
                </c:pt>
                <c:pt idx="4">
                  <c:v>3</c:v>
                </c:pt>
                <c:pt idx="5">
                  <c:v>3</c:v>
                </c:pt>
                <c:pt idx="6">
                  <c:v>9</c:v>
                </c:pt>
                <c:pt idx="7">
                  <c:v>7</c:v>
                </c:pt>
                <c:pt idx="8">
                  <c:v>1</c:v>
                </c:pt>
                <c:pt idx="9">
                  <c:v>6</c:v>
                </c:pt>
                <c:pt idx="10">
                  <c:v>3</c:v>
                </c:pt>
                <c:pt idx="11">
                  <c:v>0</c:v>
                </c:pt>
                <c:pt idx="12">
                  <c:v>4</c:v>
                </c:pt>
                <c:pt idx="13">
                  <c:v>7</c:v>
                </c:pt>
                <c:pt idx="14">
                  <c:v>0</c:v>
                </c:pt>
                <c:pt idx="15">
                  <c:v>0</c:v>
                </c:pt>
                <c:pt idx="16">
                  <c:v>3</c:v>
                </c:pt>
                <c:pt idx="17">
                  <c:v>0</c:v>
                </c:pt>
                <c:pt idx="18">
                  <c:v>1</c:v>
                </c:pt>
                <c:pt idx="19">
                  <c:v>1</c:v>
                </c:pt>
                <c:pt idx="20">
                  <c:v>7</c:v>
                </c:pt>
                <c:pt idx="21">
                  <c:v>0</c:v>
                </c:pt>
                <c:pt idx="22">
                  <c:v>2</c:v>
                </c:pt>
                <c:pt idx="23">
                  <c:v>5</c:v>
                </c:pt>
                <c:pt idx="24">
                  <c:v>1</c:v>
                </c:pt>
                <c:pt idx="25">
                  <c:v>2</c:v>
                </c:pt>
                <c:pt idx="26">
                  <c:v>0</c:v>
                </c:pt>
                <c:pt idx="27">
                  <c:v>4</c:v>
                </c:pt>
                <c:pt idx="28">
                  <c:v>0</c:v>
                </c:pt>
                <c:pt idx="29">
                  <c:v>0</c:v>
                </c:pt>
                <c:pt idx="30">
                  <c:v>2</c:v>
                </c:pt>
                <c:pt idx="31">
                  <c:v>1</c:v>
                </c:pt>
                <c:pt idx="32">
                  <c:v>6</c:v>
                </c:pt>
                <c:pt idx="33">
                  <c:v>2</c:v>
                </c:pt>
                <c:pt idx="34">
                  <c:v>2</c:v>
                </c:pt>
                <c:pt idx="35">
                  <c:v>16</c:v>
                </c:pt>
                <c:pt idx="36">
                  <c:v>4</c:v>
                </c:pt>
                <c:pt idx="37">
                  <c:v>14</c:v>
                </c:pt>
                <c:pt idx="38">
                  <c:v>19</c:v>
                </c:pt>
                <c:pt idx="39">
                  <c:v>27</c:v>
                </c:pt>
                <c:pt idx="40">
                  <c:v>24</c:v>
                </c:pt>
                <c:pt idx="41">
                  <c:v>22</c:v>
                </c:pt>
                <c:pt idx="42">
                  <c:v>31</c:v>
                </c:pt>
              </c:numCache>
            </c:numRef>
          </c:val>
          <c:smooth val="0"/>
        </c:ser>
        <c:dLbls>
          <c:showLegendKey val="0"/>
          <c:showVal val="0"/>
          <c:showCatName val="0"/>
          <c:showSerName val="0"/>
          <c:showPercent val="0"/>
          <c:showBubbleSize val="0"/>
        </c:dLbls>
        <c:marker val="1"/>
        <c:smooth val="0"/>
        <c:axId val="90518272"/>
        <c:axId val="90520192"/>
      </c:lineChart>
      <c:catAx>
        <c:axId val="90518272"/>
        <c:scaling>
          <c:orientation val="minMax"/>
        </c:scaling>
        <c:delete val="0"/>
        <c:axPos val="b"/>
        <c:title>
          <c:tx>
            <c:rich>
              <a:bodyPr/>
              <a:lstStyle/>
              <a:p>
                <a:pPr>
                  <a:defRPr sz="800"/>
                </a:pPr>
                <a:r>
                  <a:rPr lang="en-US" sz="800" dirty="0"/>
                  <a:t>SEMANAS</a:t>
                </a:r>
              </a:p>
            </c:rich>
          </c:tx>
          <c:layout>
            <c:manualLayout>
              <c:xMode val="edge"/>
              <c:yMode val="edge"/>
              <c:x val="0.48050525776704134"/>
              <c:y val="0.93441725522273467"/>
            </c:manualLayout>
          </c:layout>
          <c:overlay val="0"/>
        </c:title>
        <c:majorTickMark val="out"/>
        <c:minorTickMark val="none"/>
        <c:tickLblPos val="nextTo"/>
        <c:txPr>
          <a:bodyPr/>
          <a:lstStyle/>
          <a:p>
            <a:pPr>
              <a:defRPr sz="800"/>
            </a:pPr>
            <a:endParaRPr lang="es-MX"/>
          </a:p>
        </c:txPr>
        <c:crossAx val="90520192"/>
        <c:crosses val="autoZero"/>
        <c:auto val="1"/>
        <c:lblAlgn val="ctr"/>
        <c:lblOffset val="100"/>
        <c:noMultiLvlLbl val="0"/>
      </c:catAx>
      <c:valAx>
        <c:axId val="90520192"/>
        <c:scaling>
          <c:orientation val="minMax"/>
        </c:scaling>
        <c:delete val="0"/>
        <c:axPos val="l"/>
        <c:majorGridlines/>
        <c:title>
          <c:tx>
            <c:rich>
              <a:bodyPr rot="0" vert="wordArtVert"/>
              <a:lstStyle/>
              <a:p>
                <a:pPr>
                  <a:defRPr sz="800"/>
                </a:pPr>
                <a:r>
                  <a:rPr lang="en-US" sz="800" dirty="0"/>
                  <a:t>CASOS</a:t>
                </a:r>
              </a:p>
            </c:rich>
          </c:tx>
          <c:layout>
            <c:manualLayout>
              <c:xMode val="edge"/>
              <c:yMode val="edge"/>
              <c:x val="1.1388178531598865E-4"/>
              <c:y val="0.272860525263037"/>
            </c:manualLayout>
          </c:layout>
          <c:overlay val="0"/>
        </c:title>
        <c:numFmt formatCode="General" sourceLinked="1"/>
        <c:majorTickMark val="out"/>
        <c:minorTickMark val="none"/>
        <c:tickLblPos val="nextTo"/>
        <c:txPr>
          <a:bodyPr/>
          <a:lstStyle/>
          <a:p>
            <a:pPr>
              <a:defRPr sz="800"/>
            </a:pPr>
            <a:endParaRPr lang="es-MX"/>
          </a:p>
        </c:txPr>
        <c:crossAx val="90518272"/>
        <c:crosses val="autoZero"/>
        <c:crossBetween val="between"/>
      </c:valAx>
    </c:plotArea>
    <c:legend>
      <c:legendPos val="r"/>
      <c:layout>
        <c:manualLayout>
          <c:xMode val="edge"/>
          <c:yMode val="edge"/>
          <c:x val="7.0256705716663481E-2"/>
          <c:y val="8.1605788859725831E-2"/>
          <c:w val="0.41605679264418027"/>
          <c:h val="0.27545129775444777"/>
        </c:manualLayout>
      </c:layout>
      <c:overlay val="0"/>
      <c:spPr>
        <a:solidFill>
          <a:schemeClr val="accent1">
            <a:lumMod val="40000"/>
            <a:lumOff val="60000"/>
          </a:schemeClr>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29744728080002E-2"/>
          <c:y val="0.15424699363559957"/>
          <c:w val="0.87569367369589457"/>
          <c:h val="0.66630778995762729"/>
        </c:manualLayout>
      </c:layout>
      <c:areaChart>
        <c:grouping val="standard"/>
        <c:varyColors val="0"/>
        <c:ser>
          <c:idx val="2"/>
          <c:order val="0"/>
          <c:tx>
            <c:v>Zona de Alarma</c:v>
          </c:tx>
          <c:spPr>
            <a:gradFill rotWithShape="0">
              <a:gsLst>
                <a:gs pos="0">
                  <a:srgbClr val="0A0000"/>
                </a:gs>
                <a:gs pos="100000">
                  <a:srgbClr val="0A0000">
                    <a:gamma/>
                    <a:shade val="0"/>
                    <a:invGamma/>
                  </a:srgbClr>
                </a:gs>
              </a:gsLst>
              <a:lin ang="5400000" scaled="1"/>
            </a:gradFill>
            <a:ln w="12700">
              <a:solidFill>
                <a:srgbClr val="FF0000"/>
              </a:solidFill>
              <a:prstDash val="solid"/>
            </a:ln>
          </c:spPr>
          <c:val>
            <c:numRef>
              <c:f>'Base Semanal'!$M$9:$M$61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er>
        <c:ser>
          <c:idx val="1"/>
          <c:order val="1"/>
          <c:tx>
            <c:v>Zona de Seguridad</c:v>
          </c:tx>
          <c:spPr>
            <a:gradFill rotWithShape="0">
              <a:gsLst>
                <a:gs pos="0">
                  <a:srgbClr val="2B0000">
                    <a:gamma/>
                    <a:tint val="9804"/>
                    <a:invGamma/>
                  </a:srgbClr>
                </a:gs>
                <a:gs pos="100000">
                  <a:srgbClr val="2B0000"/>
                </a:gs>
              </a:gsLst>
              <a:lin ang="5400000" scaled="1"/>
            </a:gradFill>
            <a:ln w="12700">
              <a:solidFill>
                <a:srgbClr val="FFFF99"/>
              </a:solidFill>
              <a:prstDash val="solid"/>
            </a:ln>
          </c:spPr>
          <c:val>
            <c:numRef>
              <c:f>'Base Semanal'!$L$9:$L$61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er>
        <c:ser>
          <c:idx val="0"/>
          <c:order val="2"/>
          <c:tx>
            <c:v>Zona de Exito</c:v>
          </c:tx>
          <c:spPr>
            <a:gradFill rotWithShape="0">
              <a:gsLst>
                <a:gs pos="0">
                  <a:srgbClr val="320000"/>
                </a:gs>
                <a:gs pos="50000">
                  <a:srgbClr val="320000">
                    <a:gamma/>
                    <a:shade val="10196"/>
                    <a:invGamma/>
                  </a:srgbClr>
                </a:gs>
                <a:gs pos="100000">
                  <a:srgbClr val="320000"/>
                </a:gs>
              </a:gsLst>
              <a:lin ang="18900000" scaled="1"/>
            </a:gradFill>
            <a:ln w="12700">
              <a:solidFill>
                <a:srgbClr val="99CC00"/>
              </a:solidFill>
              <a:prstDash val="solid"/>
            </a:ln>
          </c:spPr>
          <c:val>
            <c:numRef>
              <c:f>'Base Semanal'!$K$9:$K$61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er>
        <c:dLbls>
          <c:showLegendKey val="0"/>
          <c:showVal val="0"/>
          <c:showCatName val="0"/>
          <c:showSerName val="0"/>
          <c:showPercent val="0"/>
          <c:showBubbleSize val="0"/>
        </c:dLbls>
        <c:axId val="90552576"/>
        <c:axId val="90563328"/>
      </c:areaChart>
      <c:lineChart>
        <c:grouping val="standard"/>
        <c:varyColors val="0"/>
        <c:ser>
          <c:idx val="3"/>
          <c:order val="3"/>
          <c:tx>
            <c:v>Casos Incidentes</c:v>
          </c:tx>
          <c:spPr>
            <a:ln w="38100">
              <a:solidFill>
                <a:srgbClr val="0000FF"/>
              </a:solidFill>
              <a:prstDash val="solid"/>
            </a:ln>
          </c:spPr>
          <c:marker>
            <c:symbol val="x"/>
            <c:size val="9"/>
            <c:spPr>
              <a:noFill/>
              <a:ln>
                <a:solidFill>
                  <a:srgbClr val="00FFFF"/>
                </a:solidFill>
                <a:prstDash val="solid"/>
              </a:ln>
            </c:spPr>
          </c:marker>
          <c:val>
            <c:numRef>
              <c:f>'Base Semanal'!$O$9:$O$61</c:f>
              <c:numCache>
                <c:formatCode>#,##0</c:formatCode>
                <c:ptCount val="53"/>
                <c:pt idx="0">
                  <c:v>0</c:v>
                </c:pt>
                <c:pt idx="1">
                  <c:v>0</c:v>
                </c:pt>
                <c:pt idx="2">
                  <c:v>1</c:v>
                </c:pt>
                <c:pt idx="3">
                  <c:v>3</c:v>
                </c:pt>
                <c:pt idx="4">
                  <c:v>2</c:v>
                </c:pt>
                <c:pt idx="5">
                  <c:v>0</c:v>
                </c:pt>
                <c:pt idx="6">
                  <c:v>0</c:v>
                </c:pt>
                <c:pt idx="7">
                  <c:v>1</c:v>
                </c:pt>
                <c:pt idx="8">
                  <c:v>0</c:v>
                </c:pt>
                <c:pt idx="9">
                  <c:v>0</c:v>
                </c:pt>
                <c:pt idx="10">
                  <c:v>0</c:v>
                </c:pt>
                <c:pt idx="11">
                  <c:v>0</c:v>
                </c:pt>
                <c:pt idx="12">
                  <c:v>0</c:v>
                </c:pt>
                <c:pt idx="13">
                  <c:v>0</c:v>
                </c:pt>
                <c:pt idx="14">
                  <c:v>0</c:v>
                </c:pt>
                <c:pt idx="15">
                  <c:v>0</c:v>
                </c:pt>
                <c:pt idx="16">
                  <c:v>0</c:v>
                </c:pt>
                <c:pt idx="17">
                  <c:v>0</c:v>
                </c:pt>
                <c:pt idx="18">
                  <c:v>0</c:v>
                </c:pt>
                <c:pt idx="19">
                  <c:v>0</c:v>
                </c:pt>
                <c:pt idx="20">
                  <c:v>1</c:v>
                </c:pt>
                <c:pt idx="21">
                  <c:v>0</c:v>
                </c:pt>
                <c:pt idx="22">
                  <c:v>0</c:v>
                </c:pt>
                <c:pt idx="23">
                  <c:v>0</c:v>
                </c:pt>
                <c:pt idx="24">
                  <c:v>0</c:v>
                </c:pt>
                <c:pt idx="25">
                  <c:v>0</c:v>
                </c:pt>
                <c:pt idx="26">
                  <c:v>1</c:v>
                </c:pt>
                <c:pt idx="27">
                  <c:v>1</c:v>
                </c:pt>
                <c:pt idx="28">
                  <c:v>0</c:v>
                </c:pt>
                <c:pt idx="29">
                  <c:v>3</c:v>
                </c:pt>
                <c:pt idx="30">
                  <c:v>1</c:v>
                </c:pt>
                <c:pt idx="31">
                  <c:v>4</c:v>
                </c:pt>
                <c:pt idx="32">
                  <c:v>13</c:v>
                </c:pt>
                <c:pt idx="33">
                  <c:v>9</c:v>
                </c:pt>
                <c:pt idx="34">
                  <c:v>13</c:v>
                </c:pt>
                <c:pt idx="35">
                  <c:v>11</c:v>
                </c:pt>
                <c:pt idx="36">
                  <c:v>6</c:v>
                </c:pt>
                <c:pt idx="37">
                  <c:v>28</c:v>
                </c:pt>
                <c:pt idx="38">
                  <c:v>28</c:v>
                </c:pt>
                <c:pt idx="39">
                  <c:v>51</c:v>
                </c:pt>
                <c:pt idx="40">
                  <c:v>163</c:v>
                </c:pt>
                <c:pt idx="41">
                  <c:v>217</c:v>
                </c:pt>
                <c:pt idx="42">
                  <c:v>321</c:v>
                </c:pt>
                <c:pt idx="43">
                  <c:v>28</c:v>
                </c:pt>
                <c:pt idx="44">
                  <c:v>0</c:v>
                </c:pt>
                <c:pt idx="45">
                  <c:v>0</c:v>
                </c:pt>
                <c:pt idx="46">
                  <c:v>0</c:v>
                </c:pt>
                <c:pt idx="47">
                  <c:v>0</c:v>
                </c:pt>
                <c:pt idx="48">
                  <c:v>0</c:v>
                </c:pt>
                <c:pt idx="49">
                  <c:v>0</c:v>
                </c:pt>
                <c:pt idx="50">
                  <c:v>0</c:v>
                </c:pt>
                <c:pt idx="51">
                  <c:v>0</c:v>
                </c:pt>
                <c:pt idx="52">
                  <c:v>0</c:v>
                </c:pt>
              </c:numCache>
            </c:numRef>
          </c:val>
          <c:smooth val="0"/>
        </c:ser>
        <c:dLbls>
          <c:showLegendKey val="0"/>
          <c:showVal val="0"/>
          <c:showCatName val="0"/>
          <c:showSerName val="0"/>
          <c:showPercent val="0"/>
          <c:showBubbleSize val="0"/>
        </c:dLbls>
        <c:marker val="1"/>
        <c:smooth val="0"/>
        <c:axId val="90552576"/>
        <c:axId val="90563328"/>
      </c:lineChart>
      <c:catAx>
        <c:axId val="90552576"/>
        <c:scaling>
          <c:orientation val="minMax"/>
        </c:scaling>
        <c:delete val="0"/>
        <c:axPos val="b"/>
        <c:title>
          <c:tx>
            <c:rich>
              <a:bodyPr/>
              <a:lstStyle/>
              <a:p>
                <a:pPr>
                  <a:defRPr sz="1425" b="1" i="0" u="none" strike="noStrike" baseline="0">
                    <a:solidFill>
                      <a:sysClr val="windowText" lastClr="000000"/>
                    </a:solidFill>
                    <a:latin typeface="Arial"/>
                    <a:ea typeface="Arial"/>
                    <a:cs typeface="Arial"/>
                  </a:defRPr>
                </a:pPr>
                <a:r>
                  <a:rPr lang="es-MX" dirty="0">
                    <a:solidFill>
                      <a:sysClr val="windowText" lastClr="000000"/>
                    </a:solidFill>
                  </a:rPr>
                  <a:t>Semanas</a:t>
                </a:r>
              </a:p>
            </c:rich>
          </c:tx>
          <c:layout>
            <c:manualLayout>
              <c:xMode val="edge"/>
              <c:yMode val="edge"/>
              <c:x val="0.47946725860155376"/>
              <c:y val="0.88417614464858563"/>
            </c:manualLayout>
          </c:layout>
          <c:overlay val="0"/>
          <c:spPr>
            <a:noFill/>
            <a:ln w="25400">
              <a:noFill/>
            </a:ln>
          </c:spPr>
        </c:title>
        <c:numFmt formatCode="General" sourceLinked="1"/>
        <c:majorTickMark val="out"/>
        <c:minorTickMark val="none"/>
        <c:tickLblPos val="nextTo"/>
        <c:spPr>
          <a:ln w="38100">
            <a:solidFill>
              <a:srgbClr val="CCFFFF"/>
            </a:solidFill>
            <a:prstDash val="solid"/>
          </a:ln>
        </c:spPr>
        <c:txPr>
          <a:bodyPr rot="-60000" vert="horz"/>
          <a:lstStyle/>
          <a:p>
            <a:pPr>
              <a:defRPr sz="1175" b="1" i="0" u="none" strike="noStrike" baseline="0">
                <a:solidFill>
                  <a:sysClr val="windowText" lastClr="000000"/>
                </a:solidFill>
                <a:latin typeface="Arial"/>
                <a:ea typeface="Arial"/>
                <a:cs typeface="Arial"/>
              </a:defRPr>
            </a:pPr>
            <a:endParaRPr lang="es-MX"/>
          </a:p>
        </c:txPr>
        <c:crossAx val="90563328"/>
        <c:crosses val="autoZero"/>
        <c:auto val="1"/>
        <c:lblAlgn val="ctr"/>
        <c:lblOffset val="40"/>
        <c:tickLblSkip val="5"/>
        <c:tickMarkSkip val="1"/>
        <c:noMultiLvlLbl val="0"/>
      </c:catAx>
      <c:valAx>
        <c:axId val="90563328"/>
        <c:scaling>
          <c:orientation val="minMax"/>
        </c:scaling>
        <c:delete val="0"/>
        <c:axPos val="l"/>
        <c:majorGridlines>
          <c:spPr>
            <a:ln w="38100">
              <a:solidFill>
                <a:srgbClr val="FFFFFF"/>
              </a:solidFill>
              <a:prstDash val="solid"/>
            </a:ln>
          </c:spPr>
        </c:majorGridlines>
        <c:title>
          <c:tx>
            <c:rich>
              <a:bodyPr rot="0" vert="horz"/>
              <a:lstStyle/>
              <a:p>
                <a:pPr algn="ctr">
                  <a:defRPr sz="1425" b="1" i="0" u="none" strike="noStrike" baseline="0">
                    <a:solidFill>
                      <a:sysClr val="windowText" lastClr="000000"/>
                    </a:solidFill>
                    <a:latin typeface="Arial"/>
                    <a:ea typeface="Arial"/>
                    <a:cs typeface="Arial"/>
                  </a:defRPr>
                </a:pPr>
                <a:r>
                  <a:rPr lang="es-MX" dirty="0">
                    <a:solidFill>
                      <a:sysClr val="windowText" lastClr="000000"/>
                    </a:solidFill>
                  </a:rPr>
                  <a:t>C
a
s
o
s</a:t>
                </a:r>
              </a:p>
            </c:rich>
          </c:tx>
          <c:layout>
            <c:manualLayout>
              <c:xMode val="edge"/>
              <c:yMode val="edge"/>
              <c:x val="5.1794302626711084E-3"/>
              <c:y val="0.43882541643078932"/>
            </c:manualLayout>
          </c:layout>
          <c:overlay val="0"/>
          <c:spPr>
            <a:noFill/>
            <a:ln w="25400">
              <a:noFill/>
            </a:ln>
          </c:spPr>
        </c:title>
        <c:numFmt formatCode="#,##0" sourceLinked="1"/>
        <c:majorTickMark val="out"/>
        <c:minorTickMark val="none"/>
        <c:tickLblPos val="nextTo"/>
        <c:spPr>
          <a:ln w="38100">
            <a:solidFill>
              <a:srgbClr val="CCFFFF"/>
            </a:solidFill>
            <a:prstDash val="solid"/>
          </a:ln>
        </c:spPr>
        <c:txPr>
          <a:bodyPr rot="0" vert="horz"/>
          <a:lstStyle/>
          <a:p>
            <a:pPr>
              <a:defRPr sz="1175" b="1" i="0" u="none" strike="noStrike" baseline="0">
                <a:solidFill>
                  <a:sysClr val="windowText" lastClr="000000"/>
                </a:solidFill>
                <a:latin typeface="Arial"/>
                <a:ea typeface="Arial"/>
                <a:cs typeface="Arial"/>
              </a:defRPr>
            </a:pPr>
            <a:endParaRPr lang="es-MX"/>
          </a:p>
        </c:txPr>
        <c:crossAx val="90552576"/>
        <c:crosses val="autoZero"/>
        <c:crossBetween val="midCat"/>
      </c:valAx>
      <c:spPr>
        <a:noFill/>
        <a:ln w="25400">
          <a:noFill/>
        </a:ln>
      </c:spPr>
    </c:plotArea>
    <c:plotVisOnly val="1"/>
    <c:dispBlanksAs val="gap"/>
    <c:showDLblsOverMax val="0"/>
  </c:chart>
  <c:spPr>
    <a:solidFill>
      <a:srgbClr val="F79646">
        <a:lumMod val="75000"/>
        <a:alpha val="49000"/>
      </a:srgbClr>
    </a:solidFill>
    <a:ln w="9525">
      <a:noFill/>
    </a:ln>
  </c:spPr>
  <c:txPr>
    <a:bodyPr/>
    <a:lstStyle/>
    <a:p>
      <a:pPr>
        <a:defRPr sz="800" b="0" i="0" u="none" strike="noStrike" baseline="0">
          <a:solidFill>
            <a:srgbClr val="000000"/>
          </a:solidFill>
          <a:latin typeface="Arial"/>
          <a:ea typeface="Arial"/>
          <a:cs typeface="Arial"/>
        </a:defRPr>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91046984831683E-2"/>
          <c:y val="0.26753670473083196"/>
          <c:w val="0.88753237143914143"/>
          <c:h val="0.59441236512102635"/>
        </c:manualLayout>
      </c:layout>
      <c:areaChart>
        <c:grouping val="standard"/>
        <c:varyColors val="0"/>
        <c:ser>
          <c:idx val="2"/>
          <c:order val="0"/>
          <c:tx>
            <c:v>Zona de Alarma</c:v>
          </c:tx>
          <c:spPr>
            <a:gradFill rotWithShape="0">
              <a:gsLst>
                <a:gs pos="0">
                  <a:srgbClr val="0A0000"/>
                </a:gs>
                <a:gs pos="100000">
                  <a:srgbClr val="0A0000">
                    <a:gamma/>
                    <a:shade val="0"/>
                    <a:invGamma/>
                  </a:srgbClr>
                </a:gs>
              </a:gsLst>
              <a:lin ang="5400000" scaled="1"/>
            </a:gradFill>
            <a:ln w="12700">
              <a:solidFill>
                <a:srgbClr val="FF0000"/>
              </a:solidFill>
              <a:prstDash val="solid"/>
            </a:ln>
          </c:spPr>
          <c:val>
            <c:numRef>
              <c:f>'[canal endemico de zika.xls]Base Semanal'!$M$9:$M$61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er>
        <c:ser>
          <c:idx val="1"/>
          <c:order val="1"/>
          <c:tx>
            <c:v>Zona de Seguridad</c:v>
          </c:tx>
          <c:spPr>
            <a:gradFill rotWithShape="0">
              <a:gsLst>
                <a:gs pos="0">
                  <a:srgbClr val="2B0000">
                    <a:gamma/>
                    <a:tint val="9804"/>
                    <a:invGamma/>
                  </a:srgbClr>
                </a:gs>
                <a:gs pos="100000">
                  <a:srgbClr val="2B0000"/>
                </a:gs>
              </a:gsLst>
              <a:lin ang="5400000" scaled="1"/>
            </a:gradFill>
            <a:ln w="12700">
              <a:solidFill>
                <a:srgbClr val="FFFF99"/>
              </a:solidFill>
              <a:prstDash val="solid"/>
            </a:ln>
          </c:spPr>
          <c:val>
            <c:numRef>
              <c:f>'[canal endemico de zika.xls]Base Semanal'!$L$9:$L$61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er>
        <c:ser>
          <c:idx val="0"/>
          <c:order val="2"/>
          <c:tx>
            <c:v>Zona de Exito</c:v>
          </c:tx>
          <c:spPr>
            <a:gradFill rotWithShape="0">
              <a:gsLst>
                <a:gs pos="0">
                  <a:srgbClr val="320000"/>
                </a:gs>
                <a:gs pos="50000">
                  <a:srgbClr val="320000">
                    <a:gamma/>
                    <a:shade val="10196"/>
                    <a:invGamma/>
                  </a:srgbClr>
                </a:gs>
                <a:gs pos="100000">
                  <a:srgbClr val="320000"/>
                </a:gs>
              </a:gsLst>
              <a:lin ang="18900000" scaled="1"/>
            </a:gradFill>
            <a:ln w="12700">
              <a:solidFill>
                <a:srgbClr val="99CC00"/>
              </a:solidFill>
              <a:prstDash val="solid"/>
            </a:ln>
          </c:spPr>
          <c:val>
            <c:numRef>
              <c:f>'[canal endemico de zika.xls]Base Semanal'!$K$9:$K$61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er>
        <c:dLbls>
          <c:showLegendKey val="0"/>
          <c:showVal val="0"/>
          <c:showCatName val="0"/>
          <c:showSerName val="0"/>
          <c:showPercent val="0"/>
          <c:showBubbleSize val="0"/>
        </c:dLbls>
        <c:axId val="70249856"/>
        <c:axId val="83093376"/>
      </c:areaChart>
      <c:lineChart>
        <c:grouping val="standard"/>
        <c:varyColors val="0"/>
        <c:ser>
          <c:idx val="3"/>
          <c:order val="3"/>
          <c:tx>
            <c:v>Casos Incidentes</c:v>
          </c:tx>
          <c:spPr>
            <a:ln w="38100">
              <a:solidFill>
                <a:srgbClr val="C00000"/>
              </a:solidFill>
              <a:prstDash val="solid"/>
            </a:ln>
          </c:spPr>
          <c:marker>
            <c:symbol val="x"/>
            <c:size val="9"/>
            <c:spPr>
              <a:noFill/>
              <a:ln>
                <a:solidFill>
                  <a:srgbClr val="00FFFF"/>
                </a:solidFill>
                <a:prstDash val="solid"/>
              </a:ln>
            </c:spPr>
          </c:marker>
          <c:val>
            <c:numRef>
              <c:f>'[canal endemico de zika.xls]Base Semanal'!$O$9:$O$61</c:f>
              <c:numCache>
                <c:formatCode>#,##0</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1</c:v>
                </c:pt>
                <c:pt idx="26">
                  <c:v>1</c:v>
                </c:pt>
                <c:pt idx="27">
                  <c:v>0</c:v>
                </c:pt>
                <c:pt idx="28">
                  <c:v>0</c:v>
                </c:pt>
                <c:pt idx="29">
                  <c:v>0</c:v>
                </c:pt>
                <c:pt idx="30">
                  <c:v>1</c:v>
                </c:pt>
                <c:pt idx="31">
                  <c:v>1</c:v>
                </c:pt>
                <c:pt idx="32">
                  <c:v>0</c:v>
                </c:pt>
                <c:pt idx="33">
                  <c:v>0</c:v>
                </c:pt>
                <c:pt idx="34">
                  <c:v>2</c:v>
                </c:pt>
                <c:pt idx="35">
                  <c:v>0</c:v>
                </c:pt>
                <c:pt idx="36">
                  <c:v>0</c:v>
                </c:pt>
                <c:pt idx="37">
                  <c:v>4</c:v>
                </c:pt>
                <c:pt idx="38">
                  <c:v>1</c:v>
                </c:pt>
                <c:pt idx="39">
                  <c:v>10</c:v>
                </c:pt>
                <c:pt idx="40">
                  <c:v>8</c:v>
                </c:pt>
                <c:pt idx="41">
                  <c:v>10</c:v>
                </c:pt>
                <c:pt idx="42">
                  <c:v>6</c:v>
                </c:pt>
                <c:pt idx="43">
                  <c:v>5</c:v>
                </c:pt>
                <c:pt idx="44">
                  <c:v>0</c:v>
                </c:pt>
                <c:pt idx="45">
                  <c:v>0</c:v>
                </c:pt>
                <c:pt idx="46">
                  <c:v>0</c:v>
                </c:pt>
                <c:pt idx="47">
                  <c:v>0</c:v>
                </c:pt>
                <c:pt idx="48">
                  <c:v>0</c:v>
                </c:pt>
                <c:pt idx="49">
                  <c:v>0</c:v>
                </c:pt>
                <c:pt idx="50">
                  <c:v>0</c:v>
                </c:pt>
                <c:pt idx="51">
                  <c:v>0</c:v>
                </c:pt>
                <c:pt idx="52">
                  <c:v>0</c:v>
                </c:pt>
              </c:numCache>
            </c:numRef>
          </c:val>
          <c:smooth val="0"/>
        </c:ser>
        <c:dLbls>
          <c:showLegendKey val="0"/>
          <c:showVal val="0"/>
          <c:showCatName val="0"/>
          <c:showSerName val="0"/>
          <c:showPercent val="0"/>
          <c:showBubbleSize val="0"/>
        </c:dLbls>
        <c:marker val="1"/>
        <c:smooth val="0"/>
        <c:axId val="70249856"/>
        <c:axId val="83093376"/>
      </c:lineChart>
      <c:catAx>
        <c:axId val="70249856"/>
        <c:scaling>
          <c:orientation val="minMax"/>
        </c:scaling>
        <c:delete val="0"/>
        <c:axPos val="b"/>
        <c:title>
          <c:tx>
            <c:rich>
              <a:bodyPr/>
              <a:lstStyle/>
              <a:p>
                <a:pPr>
                  <a:defRPr sz="1425" b="1" i="0" u="none" strike="noStrike" baseline="0">
                    <a:solidFill>
                      <a:srgbClr val="FFFFFF"/>
                    </a:solidFill>
                    <a:latin typeface="Arial"/>
                    <a:ea typeface="Arial"/>
                    <a:cs typeface="Arial"/>
                  </a:defRPr>
                </a:pPr>
                <a:r>
                  <a:rPr lang="es-MX" dirty="0"/>
                  <a:t>Semanas</a:t>
                </a:r>
              </a:p>
            </c:rich>
          </c:tx>
          <c:layout>
            <c:manualLayout>
              <c:xMode val="edge"/>
              <c:yMode val="edge"/>
              <c:x val="0.4765075841657419"/>
              <c:y val="0.91249858473573142"/>
            </c:manualLayout>
          </c:layout>
          <c:overlay val="0"/>
          <c:spPr>
            <a:noFill/>
            <a:ln w="25400">
              <a:noFill/>
            </a:ln>
          </c:spPr>
        </c:title>
        <c:numFmt formatCode="General" sourceLinked="1"/>
        <c:majorTickMark val="out"/>
        <c:minorTickMark val="none"/>
        <c:tickLblPos val="nextTo"/>
        <c:spPr>
          <a:ln w="38100">
            <a:solidFill>
              <a:srgbClr val="CCFFFF"/>
            </a:solidFill>
            <a:prstDash val="solid"/>
          </a:ln>
        </c:spPr>
        <c:txPr>
          <a:bodyPr rot="-60000" vert="horz"/>
          <a:lstStyle/>
          <a:p>
            <a:pPr>
              <a:defRPr sz="1175" b="1" i="0" u="none" strike="noStrike" baseline="0">
                <a:solidFill>
                  <a:srgbClr val="FFFFFF"/>
                </a:solidFill>
                <a:latin typeface="Arial"/>
                <a:ea typeface="Arial"/>
                <a:cs typeface="Arial"/>
              </a:defRPr>
            </a:pPr>
            <a:endParaRPr lang="es-MX"/>
          </a:p>
        </c:txPr>
        <c:crossAx val="83093376"/>
        <c:crosses val="autoZero"/>
        <c:auto val="1"/>
        <c:lblAlgn val="ctr"/>
        <c:lblOffset val="40"/>
        <c:tickLblSkip val="5"/>
        <c:tickMarkSkip val="1"/>
        <c:noMultiLvlLbl val="0"/>
      </c:catAx>
      <c:valAx>
        <c:axId val="83093376"/>
        <c:scaling>
          <c:orientation val="minMax"/>
        </c:scaling>
        <c:delete val="0"/>
        <c:axPos val="l"/>
        <c:majorGridlines>
          <c:spPr>
            <a:ln w="38100">
              <a:solidFill>
                <a:srgbClr val="FFFFFF"/>
              </a:solidFill>
              <a:prstDash val="solid"/>
            </a:ln>
          </c:spPr>
        </c:majorGridlines>
        <c:title>
          <c:tx>
            <c:rich>
              <a:bodyPr rot="0" vert="horz"/>
              <a:lstStyle/>
              <a:p>
                <a:pPr algn="ctr">
                  <a:defRPr sz="1425" b="1" i="0" u="none" strike="noStrike" baseline="0">
                    <a:solidFill>
                      <a:srgbClr val="FFFFFF"/>
                    </a:solidFill>
                    <a:latin typeface="Arial"/>
                    <a:ea typeface="Arial"/>
                    <a:cs typeface="Arial"/>
                  </a:defRPr>
                </a:pPr>
                <a:r>
                  <a:rPr lang="es-MX" dirty="0"/>
                  <a:t>C
a
s
o
s</a:t>
                </a:r>
              </a:p>
            </c:rich>
          </c:tx>
          <c:layout>
            <c:manualLayout>
              <c:xMode val="edge"/>
              <c:yMode val="edge"/>
              <c:x val="9.6189419163891978E-3"/>
              <c:y val="0.43228946871837098"/>
            </c:manualLayout>
          </c:layout>
          <c:overlay val="0"/>
          <c:spPr>
            <a:noFill/>
            <a:ln w="25400">
              <a:noFill/>
            </a:ln>
          </c:spPr>
        </c:title>
        <c:numFmt formatCode="#,##0" sourceLinked="1"/>
        <c:majorTickMark val="out"/>
        <c:minorTickMark val="none"/>
        <c:tickLblPos val="nextTo"/>
        <c:spPr>
          <a:ln w="38100">
            <a:solidFill>
              <a:srgbClr val="CCFFFF"/>
            </a:solidFill>
            <a:prstDash val="solid"/>
          </a:ln>
        </c:spPr>
        <c:txPr>
          <a:bodyPr rot="0" vert="horz"/>
          <a:lstStyle/>
          <a:p>
            <a:pPr>
              <a:defRPr sz="1175" b="1" i="0" u="none" strike="noStrike" baseline="0">
                <a:solidFill>
                  <a:srgbClr val="FFFFFF"/>
                </a:solidFill>
                <a:latin typeface="Arial"/>
                <a:ea typeface="Arial"/>
                <a:cs typeface="Arial"/>
              </a:defRPr>
            </a:pPr>
            <a:endParaRPr lang="es-MX"/>
          </a:p>
        </c:txPr>
        <c:crossAx val="70249856"/>
        <c:crosses val="autoZero"/>
        <c:crossBetween val="midCat"/>
      </c:valAx>
      <c:spPr>
        <a:noFill/>
        <a:ln w="25400">
          <a:noFill/>
        </a:ln>
      </c:spPr>
    </c:plotArea>
    <c:plotVisOnly val="1"/>
    <c:dispBlanksAs val="gap"/>
    <c:showDLblsOverMax val="0"/>
  </c:chart>
  <c:spPr>
    <a:solidFill>
      <a:srgbClr val="4F81BD">
        <a:alpha val="73000"/>
      </a:srgbClr>
    </a:solidFill>
    <a:ln w="9525">
      <a:noFill/>
    </a:ln>
  </c:spPr>
  <c:txPr>
    <a:bodyPr/>
    <a:lstStyle/>
    <a:p>
      <a:pPr>
        <a:defRPr sz="800" b="0" i="0" u="none" strike="noStrike" baseline="0">
          <a:solidFill>
            <a:srgbClr val="000000"/>
          </a:solidFill>
          <a:latin typeface="Arial"/>
          <a:ea typeface="Arial"/>
          <a:cs typeface="Arial"/>
        </a:defRPr>
      </a:pPr>
      <a:endParaRPr lang="es-MX"/>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0.01125</cdr:x>
      <cdr:y>0.9515</cdr:y>
    </cdr:from>
    <cdr:to>
      <cdr:x>0.46914</cdr:x>
      <cdr:y>0.97694</cdr:y>
    </cdr:to>
    <cdr:sp macro="" textlink="">
      <cdr:nvSpPr>
        <cdr:cNvPr id="26625" name="Text Box 1"/>
        <cdr:cNvSpPr txBox="1">
          <a:spLocks xmlns:a="http://schemas.openxmlformats.org/drawingml/2006/main" noChangeArrowheads="1"/>
        </cdr:cNvSpPr>
      </cdr:nvSpPr>
      <cdr:spPr bwMode="auto">
        <a:xfrm xmlns:a="http://schemas.openxmlformats.org/drawingml/2006/main">
          <a:off x="96548" y="5546579"/>
          <a:ext cx="3929666" cy="1483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s-MX" sz="800" b="1" i="0" u="none" strike="noStrike" baseline="0" dirty="0">
              <a:solidFill>
                <a:sysClr val="windowText" lastClr="000000"/>
              </a:solidFill>
              <a:latin typeface="Arial"/>
              <a:cs typeface="Arial"/>
            </a:rPr>
            <a:t>Fuente: Sistema Único Automatizado para la Vigilancia Epidemiológica en Línea</a:t>
          </a:r>
          <a:endParaRPr lang="es-MX" dirty="0">
            <a:solidFill>
              <a:sysClr val="windowText" lastClr="000000"/>
            </a:solidFill>
          </a:endParaRPr>
        </a:p>
      </cdr:txBody>
    </cdr:sp>
  </cdr:relSizeAnchor>
  <cdr:relSizeAnchor xmlns:cdr="http://schemas.openxmlformats.org/drawingml/2006/chartDrawing">
    <cdr:from>
      <cdr:x>0.292</cdr:x>
      <cdr:y>0.26675</cdr:y>
    </cdr:from>
    <cdr:to>
      <cdr:x>0.29416</cdr:x>
      <cdr:y>0.30025</cdr:y>
    </cdr:to>
    <cdr:sp macro="" textlink="">
      <cdr:nvSpPr>
        <cdr:cNvPr id="26627" name="Text Box 3"/>
        <cdr:cNvSpPr txBox="1">
          <a:spLocks xmlns:a="http://schemas.openxmlformats.org/drawingml/2006/main" noChangeArrowheads="1"/>
        </cdr:cNvSpPr>
      </cdr:nvSpPr>
      <cdr:spPr bwMode="auto">
        <a:xfrm xmlns:a="http://schemas.openxmlformats.org/drawingml/2006/main">
          <a:off x="2505951" y="1554966"/>
          <a:ext cx="18531" cy="1953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endParaRPr lang="es-MX" dirty="0"/>
        </a:p>
      </cdr:txBody>
    </cdr:sp>
  </cdr:relSizeAnchor>
  <cdr:relSizeAnchor xmlns:cdr="http://schemas.openxmlformats.org/drawingml/2006/chartDrawing">
    <cdr:from>
      <cdr:x>0.04659</cdr:x>
      <cdr:y>0.05447</cdr:y>
    </cdr:from>
    <cdr:to>
      <cdr:x>0.98245</cdr:x>
      <cdr:y>0.13314</cdr:y>
    </cdr:to>
    <cdr:sp macro="" textlink="">
      <cdr:nvSpPr>
        <cdr:cNvPr id="4" name="3 CuadroTexto"/>
        <cdr:cNvSpPr txBox="1"/>
      </cdr:nvSpPr>
      <cdr:spPr>
        <a:xfrm xmlns:a="http://schemas.openxmlformats.org/drawingml/2006/main">
          <a:off x="399815" y="317500"/>
          <a:ext cx="8031574" cy="45861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s-MX" sz="1200" dirty="0">
              <a:solidFill>
                <a:sysClr val="windowText" lastClr="000000"/>
              </a:solidFill>
              <a:latin typeface="Arial" pitchFamily="34" charset="0"/>
              <a:cs typeface="Arial" pitchFamily="34" charset="0"/>
            </a:rPr>
            <a:t>BCS. CANAL ENDEMICO DE LA ENFERMEDAD POR VIRUS CHIKUNGUNYA. 2016</a:t>
          </a:r>
        </a:p>
      </cdr:txBody>
    </cdr:sp>
  </cdr:relSizeAnchor>
  <cdr:relSizeAnchor xmlns:cdr="http://schemas.openxmlformats.org/drawingml/2006/chartDrawing">
    <cdr:from>
      <cdr:x>0.25075</cdr:x>
      <cdr:y>0.15275</cdr:y>
    </cdr:from>
    <cdr:to>
      <cdr:x>0.74951</cdr:x>
      <cdr:y>0.25159</cdr:y>
    </cdr:to>
    <cdr:sp macro="" textlink="">
      <cdr:nvSpPr>
        <cdr:cNvPr id="8" name="7 CuadroTexto"/>
        <cdr:cNvSpPr txBox="1"/>
      </cdr:nvSpPr>
      <cdr:spPr>
        <a:xfrm xmlns:a="http://schemas.openxmlformats.org/drawingml/2006/main">
          <a:off x="2151944" y="890410"/>
          <a:ext cx="4280371" cy="57620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s-MX" sz="1100" dirty="0">
              <a:solidFill>
                <a:schemeClr val="tx1"/>
              </a:solidFill>
            </a:rPr>
            <a:t>CORRESPONDE AL</a:t>
          </a:r>
          <a:r>
            <a:rPr lang="es-MX" sz="1100" baseline="0" dirty="0">
              <a:solidFill>
                <a:schemeClr val="tx1"/>
              </a:solidFill>
            </a:rPr>
            <a:t> REGISTRO DE CASOS PROBABLES, EN SISTEMA CONVENCIONAL SUIVE</a:t>
          </a:r>
          <a:endParaRPr lang="es-MX" sz="11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0.01025</cdr:x>
      <cdr:y>0.95175</cdr:y>
    </cdr:from>
    <cdr:to>
      <cdr:x>0.46814</cdr:x>
      <cdr:y>0.97719</cdr:y>
    </cdr:to>
    <cdr:sp macro="" textlink="">
      <cdr:nvSpPr>
        <cdr:cNvPr id="26625" name="Text Box 1"/>
        <cdr:cNvSpPr txBox="1">
          <a:spLocks xmlns:a="http://schemas.openxmlformats.org/drawingml/2006/main" noChangeArrowheads="1"/>
        </cdr:cNvSpPr>
      </cdr:nvSpPr>
      <cdr:spPr bwMode="auto">
        <a:xfrm xmlns:a="http://schemas.openxmlformats.org/drawingml/2006/main">
          <a:off x="87966" y="5548036"/>
          <a:ext cx="3929666" cy="1483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s-MX" sz="800" b="1" i="0" u="none" strike="noStrike" baseline="0" dirty="0">
              <a:solidFill>
                <a:srgbClr val="FFFFFF"/>
              </a:solidFill>
              <a:latin typeface="Arial"/>
              <a:cs typeface="Arial"/>
            </a:rPr>
            <a:t>Fuente: Sistema Único Automatizado para la Vigilancia Epidemiológica en Línea</a:t>
          </a:r>
          <a:endParaRPr lang="es-MX" dirty="0"/>
        </a:p>
      </cdr:txBody>
    </cdr:sp>
  </cdr:relSizeAnchor>
  <cdr:relSizeAnchor xmlns:cdr="http://schemas.openxmlformats.org/drawingml/2006/chartDrawing">
    <cdr:from>
      <cdr:x>0.06166</cdr:x>
      <cdr:y>0.06052</cdr:y>
    </cdr:from>
    <cdr:to>
      <cdr:x>0.9579</cdr:x>
      <cdr:y>0.13314</cdr:y>
    </cdr:to>
    <cdr:sp macro="" textlink="">
      <cdr:nvSpPr>
        <cdr:cNvPr id="4" name="3 CuadroTexto"/>
        <cdr:cNvSpPr txBox="1"/>
      </cdr:nvSpPr>
      <cdr:spPr>
        <a:xfrm xmlns:a="http://schemas.openxmlformats.org/drawingml/2006/main">
          <a:off x="529167" y="352778"/>
          <a:ext cx="7702314" cy="423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dirty="0"/>
        </a:p>
      </cdr:txBody>
    </cdr:sp>
  </cdr:relSizeAnchor>
  <cdr:relSizeAnchor xmlns:cdr="http://schemas.openxmlformats.org/drawingml/2006/chartDrawing">
    <cdr:from>
      <cdr:x>0.0578</cdr:x>
      <cdr:y>0.0585</cdr:y>
    </cdr:from>
    <cdr:to>
      <cdr:x>0.96064</cdr:x>
      <cdr:y>0.13516</cdr:y>
    </cdr:to>
    <cdr:sp macro="" textlink="">
      <cdr:nvSpPr>
        <cdr:cNvPr id="5" name="4 CuadroTexto"/>
        <cdr:cNvSpPr txBox="1"/>
      </cdr:nvSpPr>
      <cdr:spPr>
        <a:xfrm xmlns:a="http://schemas.openxmlformats.org/drawingml/2006/main">
          <a:off x="493889" y="341019"/>
          <a:ext cx="7761111" cy="44685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s-MX" sz="1200" b="1" dirty="0">
              <a:solidFill>
                <a:schemeClr val="bg1"/>
              </a:solidFill>
              <a:latin typeface="Arial" pitchFamily="34" charset="0"/>
              <a:cs typeface="Arial" pitchFamily="34" charset="0"/>
            </a:rPr>
            <a:t>BCS. CANAL ENDEMICO SEMANAL DE INFECCION POR VIRUS ZIKA. 2016</a:t>
          </a:r>
        </a:p>
      </cdr:txBody>
    </cdr:sp>
  </cdr:relSizeAnchor>
  <cdr:relSizeAnchor xmlns:cdr="http://schemas.openxmlformats.org/drawingml/2006/chartDrawing">
    <cdr:from>
      <cdr:x>0.1998</cdr:x>
      <cdr:y>0.14928</cdr:y>
    </cdr:from>
    <cdr:to>
      <cdr:x>0.83483</cdr:x>
      <cdr:y>0.20374</cdr:y>
    </cdr:to>
    <cdr:sp macro="" textlink="">
      <cdr:nvSpPr>
        <cdr:cNvPr id="6" name="5 CuadroTexto"/>
        <cdr:cNvSpPr txBox="1"/>
      </cdr:nvSpPr>
      <cdr:spPr>
        <a:xfrm xmlns:a="http://schemas.openxmlformats.org/drawingml/2006/main">
          <a:off x="1716852" y="870185"/>
          <a:ext cx="5456296"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b="1" dirty="0">
              <a:solidFill>
                <a:schemeClr val="bg1"/>
              </a:solidFill>
            </a:rPr>
            <a:t>CASOS PROBABLES REGISTRADOS EN SISTEMA CONVENCIONAL</a:t>
          </a:r>
          <a:r>
            <a:rPr lang="es-MX" sz="1100" b="1" baseline="0" dirty="0">
              <a:solidFill>
                <a:schemeClr val="bg1"/>
              </a:solidFill>
            </a:rPr>
            <a:t> SUIVE . SEMANA 43 2016</a:t>
          </a:r>
          <a:endParaRPr lang="es-MX"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A421C-3ACC-44F3-9EC5-347F00800711}" type="datetimeFigureOut">
              <a:rPr lang="es-MX" smtClean="0"/>
              <a:pPr/>
              <a:t>10/11/2016</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454B7-A0BF-48A0-8785-0DC577404638}" type="slidenum">
              <a:rPr lang="es-MX" smtClean="0"/>
              <a:pPr/>
              <a:t>‹Nº›</a:t>
            </a:fld>
            <a:endParaRPr lang="es-MX" dirty="0"/>
          </a:p>
        </p:txBody>
      </p:sp>
    </p:spTree>
    <p:extLst>
      <p:ext uri="{BB962C8B-B14F-4D97-AF65-F5344CB8AC3E}">
        <p14:creationId xmlns:p14="http://schemas.microsoft.com/office/powerpoint/2010/main" val="38639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F23D09-358B-4DD8-8F83-1C73D9174C48}" type="datetimeFigureOut">
              <a:rPr lang="es-MX" smtClean="0"/>
              <a:pPr/>
              <a:t>10/11/2016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2D8103D-13A2-4E59-BA68-565F6BE8913A}"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23D09-358B-4DD8-8F83-1C73D9174C48}" type="datetimeFigureOut">
              <a:rPr lang="es-MX" smtClean="0"/>
              <a:pPr/>
              <a:t>10/11/2016</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8103D-13A2-4E59-BA68-565F6BE8913A}"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2.xlsx"/><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700808"/>
            <a:ext cx="7772400" cy="650503"/>
          </a:xfrm>
        </p:spPr>
        <p:txBody>
          <a:bodyPr>
            <a:normAutofit/>
          </a:bodyPr>
          <a:lstStyle/>
          <a:p>
            <a:r>
              <a:rPr lang="es-MX" sz="3200" dirty="0" smtClean="0"/>
              <a:t>B.C.S.  PANORAMA EPIDEMIOLOGICO 2016</a:t>
            </a:r>
            <a:endParaRPr lang="es-MX" sz="3200" dirty="0"/>
          </a:p>
        </p:txBody>
      </p:sp>
      <p:sp>
        <p:nvSpPr>
          <p:cNvPr id="3" name="2 Subtítulo"/>
          <p:cNvSpPr>
            <a:spLocks noGrp="1"/>
          </p:cNvSpPr>
          <p:nvPr>
            <p:ph type="subTitle" idx="1"/>
          </p:nvPr>
        </p:nvSpPr>
        <p:spPr>
          <a:xfrm>
            <a:off x="1259632" y="2636912"/>
            <a:ext cx="6400800" cy="1752600"/>
          </a:xfrm>
        </p:spPr>
        <p:txBody>
          <a:bodyPr>
            <a:normAutofit fontScale="92500" lnSpcReduction="20000"/>
          </a:bodyPr>
          <a:lstStyle/>
          <a:p>
            <a:r>
              <a:rPr lang="es-MX" sz="2800" dirty="0" smtClean="0"/>
              <a:t>MORBILIDAD GENERAL,SITUACION ACTUAL DE LA  FIEBRE POR VECTORES: DENGUE, CHIK, Y ZIKA.  ADEMAS REPORTE ACTUALIZADO DE INFLUENZA, INCLUYENDO  REPORTES NACIONALES</a:t>
            </a:r>
            <a:endParaRPr lang="es-MX" sz="2800" dirty="0"/>
          </a:p>
        </p:txBody>
      </p:sp>
      <p:sp>
        <p:nvSpPr>
          <p:cNvPr id="6" name="5 CuadroTexto"/>
          <p:cNvSpPr txBox="1"/>
          <p:nvPr/>
        </p:nvSpPr>
        <p:spPr>
          <a:xfrm>
            <a:off x="4499992" y="5229200"/>
            <a:ext cx="4320480" cy="1046440"/>
          </a:xfrm>
          <a:prstGeom prst="rect">
            <a:avLst/>
          </a:prstGeom>
          <a:noFill/>
        </p:spPr>
        <p:txBody>
          <a:bodyPr wrap="square" rtlCol="0">
            <a:spAutoFit/>
          </a:bodyPr>
          <a:lstStyle/>
          <a:p>
            <a:r>
              <a:rPr lang="es-MX" sz="1000" dirty="0" smtClean="0"/>
              <a:t>FUENTE: PLATAFORMA SINAVE. SUIVE WINDOWS. SSA</a:t>
            </a:r>
          </a:p>
          <a:p>
            <a:r>
              <a:rPr lang="es-MX" sz="1000" dirty="0" smtClean="0"/>
              <a:t>CORTE DE INFORMACION AL  10 - 11 -2016   </a:t>
            </a:r>
          </a:p>
          <a:p>
            <a:r>
              <a:rPr lang="es-MX" sz="1000" dirty="0" smtClean="0"/>
              <a:t>DEPARTAMENTO DE VIGILANCIA EPIDEMIOLOGICA</a:t>
            </a:r>
          </a:p>
          <a:p>
            <a:r>
              <a:rPr lang="es-MX" sz="1000" dirty="0" smtClean="0"/>
              <a:t>RESPONSABLE: DR. MAURICIO E. BERNAL HERNANDEZ</a:t>
            </a:r>
          </a:p>
          <a:p>
            <a:r>
              <a:rPr lang="es-MX" sz="1000" dirty="0" smtClean="0"/>
              <a:t>APOYO TECNICO: ING. ERNESTO NAVARRO HIGUERA</a:t>
            </a:r>
          </a:p>
          <a:p>
            <a:endParaRPr lang="es-MX" sz="1200" dirty="0" smtClean="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13379"/>
            <a:ext cx="2021588" cy="1266774"/>
          </a:xfrm>
          <a:prstGeom prst="rect">
            <a:avLst/>
          </a:prstGeom>
        </p:spPr>
      </p:pic>
      <p:pic>
        <p:nvPicPr>
          <p:cNvPr id="8" name="5 Imagen" descr="sLUD FEDERAL.png"/>
          <p:cNvPicPr>
            <a:picLocks noChangeAspect="1"/>
          </p:cNvPicPr>
          <p:nvPr/>
        </p:nvPicPr>
        <p:blipFill>
          <a:blip r:embed="rId3" cstate="print"/>
          <a:stretch>
            <a:fillRect/>
          </a:stretch>
        </p:blipFill>
        <p:spPr>
          <a:xfrm>
            <a:off x="6156176" y="476671"/>
            <a:ext cx="2462581" cy="8594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34971"/>
            <a:ext cx="1587605" cy="859465"/>
          </a:xfrm>
          <a:prstGeom prst="rect">
            <a:avLst/>
          </a:prstGeom>
        </p:spPr>
      </p:pic>
      <p:pic>
        <p:nvPicPr>
          <p:cNvPr id="3" name="5 Imagen" descr="sLUD FEDERAL.png"/>
          <p:cNvPicPr>
            <a:picLocks noChangeAspect="1"/>
          </p:cNvPicPr>
          <p:nvPr/>
        </p:nvPicPr>
        <p:blipFill>
          <a:blip r:embed="rId3" cstate="print"/>
          <a:stretch>
            <a:fillRect/>
          </a:stretch>
        </p:blipFill>
        <p:spPr>
          <a:xfrm>
            <a:off x="5940152" y="334971"/>
            <a:ext cx="2462581" cy="859465"/>
          </a:xfrm>
          <a:prstGeom prst="rect">
            <a:avLst/>
          </a:prstGeom>
        </p:spPr>
      </p:pic>
      <p:pic>
        <p:nvPicPr>
          <p:cNvPr id="4" name="3 Imagen"/>
          <p:cNvPicPr/>
          <p:nvPr/>
        </p:nvPicPr>
        <p:blipFill rotWithShape="1">
          <a:blip r:embed="rId4"/>
          <a:srcRect l="22930" t="15761" r="21901" b="4077"/>
          <a:stretch/>
        </p:blipFill>
        <p:spPr bwMode="auto">
          <a:xfrm>
            <a:off x="755576" y="2024062"/>
            <a:ext cx="3600400" cy="4069234"/>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5"/>
          <a:srcRect l="20721" t="10870" r="22381" b="4076"/>
          <a:stretch/>
        </p:blipFill>
        <p:spPr bwMode="auto">
          <a:xfrm>
            <a:off x="4716016" y="2024062"/>
            <a:ext cx="3686717" cy="4069234"/>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2483768" y="1194436"/>
            <a:ext cx="4392488" cy="369332"/>
          </a:xfrm>
          <a:prstGeom prst="rect">
            <a:avLst/>
          </a:prstGeom>
          <a:noFill/>
        </p:spPr>
        <p:txBody>
          <a:bodyPr wrap="square" rtlCol="0">
            <a:spAutoFit/>
          </a:bodyPr>
          <a:lstStyle/>
          <a:p>
            <a:r>
              <a:rPr lang="es-MX" dirty="0" smtClean="0"/>
              <a:t>BOLETIN  NACIONAL DE ZIKA .DGAE 2016</a:t>
            </a:r>
            <a:endParaRPr lang="es-MX" dirty="0"/>
          </a:p>
        </p:txBody>
      </p:sp>
    </p:spTree>
    <p:extLst>
      <p:ext uri="{BB962C8B-B14F-4D97-AF65-F5344CB8AC3E}">
        <p14:creationId xmlns:p14="http://schemas.microsoft.com/office/powerpoint/2010/main" val="4161096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34971"/>
            <a:ext cx="1587605" cy="859465"/>
          </a:xfrm>
          <a:prstGeom prst="rect">
            <a:avLst/>
          </a:prstGeom>
        </p:spPr>
      </p:pic>
      <p:pic>
        <p:nvPicPr>
          <p:cNvPr id="3" name="5 Imagen" descr="sLUD FEDERAL.png"/>
          <p:cNvPicPr>
            <a:picLocks noChangeAspect="1"/>
          </p:cNvPicPr>
          <p:nvPr/>
        </p:nvPicPr>
        <p:blipFill>
          <a:blip r:embed="rId3" cstate="print"/>
          <a:stretch>
            <a:fillRect/>
          </a:stretch>
        </p:blipFill>
        <p:spPr>
          <a:xfrm>
            <a:off x="5940152" y="334971"/>
            <a:ext cx="2462581" cy="859465"/>
          </a:xfrm>
          <a:prstGeom prst="rect">
            <a:avLst/>
          </a:prstGeom>
        </p:spPr>
      </p:pic>
      <p:sp>
        <p:nvSpPr>
          <p:cNvPr id="6" name="5 CuadroTexto"/>
          <p:cNvSpPr txBox="1"/>
          <p:nvPr/>
        </p:nvSpPr>
        <p:spPr>
          <a:xfrm>
            <a:off x="2339752" y="1340768"/>
            <a:ext cx="3600400" cy="369332"/>
          </a:xfrm>
          <a:prstGeom prst="rect">
            <a:avLst/>
          </a:prstGeom>
          <a:noFill/>
        </p:spPr>
        <p:txBody>
          <a:bodyPr wrap="square" rtlCol="0">
            <a:spAutoFit/>
          </a:bodyPr>
          <a:lstStyle/>
          <a:p>
            <a:r>
              <a:rPr lang="es-MX" dirty="0" smtClean="0"/>
              <a:t>COMENTARIOS GENERALES 2016</a:t>
            </a:r>
            <a:endParaRPr lang="es-MX" dirty="0"/>
          </a:p>
        </p:txBody>
      </p:sp>
      <p:sp>
        <p:nvSpPr>
          <p:cNvPr id="7" name="6 CuadroTexto"/>
          <p:cNvSpPr txBox="1"/>
          <p:nvPr/>
        </p:nvSpPr>
        <p:spPr>
          <a:xfrm>
            <a:off x="971600" y="1844824"/>
            <a:ext cx="7344816" cy="3970318"/>
          </a:xfrm>
          <a:prstGeom prst="rect">
            <a:avLst/>
          </a:prstGeom>
          <a:noFill/>
        </p:spPr>
        <p:txBody>
          <a:bodyPr wrap="square" rtlCol="0">
            <a:spAutoFit/>
          </a:bodyPr>
          <a:lstStyle/>
          <a:p>
            <a:r>
              <a:rPr lang="es-MX" sz="1200" dirty="0" smtClean="0"/>
              <a:t>La situación epidemiológica en la entidad, </a:t>
            </a:r>
            <a:r>
              <a:rPr lang="es-MX" sz="1200" dirty="0" smtClean="0"/>
              <a:t> a la semana epidemiológica # 43  tiene su soporte en la información de  </a:t>
            </a:r>
            <a:r>
              <a:rPr lang="es-MX" sz="1200" dirty="0" smtClean="0"/>
              <a:t>los sistemas convencionales  y sistemas especiales </a:t>
            </a:r>
            <a:r>
              <a:rPr lang="es-MX" sz="1200" dirty="0" smtClean="0"/>
              <a:t> del  (SINAVE)  con una  cobertura media al 100% de todas las unidades del sector salud  en la entidad, y se muestra  </a:t>
            </a:r>
            <a:r>
              <a:rPr lang="es-MX" sz="1200" dirty="0" smtClean="0"/>
              <a:t>en este reporte  </a:t>
            </a:r>
            <a:r>
              <a:rPr lang="es-MX" sz="1200" dirty="0" smtClean="0"/>
              <a:t>en  </a:t>
            </a:r>
            <a:r>
              <a:rPr lang="es-MX" sz="1200" dirty="0" smtClean="0"/>
              <a:t>forma </a:t>
            </a:r>
            <a:r>
              <a:rPr lang="es-MX" sz="1200" dirty="0" smtClean="0"/>
              <a:t>grafica, </a:t>
            </a:r>
            <a:r>
              <a:rPr lang="es-MX" sz="1200" dirty="0" smtClean="0"/>
              <a:t>para una fácil interpretación.</a:t>
            </a:r>
          </a:p>
          <a:p>
            <a:endParaRPr lang="es-MX" sz="1200" dirty="0" smtClean="0"/>
          </a:p>
          <a:p>
            <a:r>
              <a:rPr lang="es-MX" sz="1200" dirty="0" smtClean="0"/>
              <a:t> En la morbilidad general , destaca el incremento en las enfermedades trasmisibles </a:t>
            </a:r>
            <a:r>
              <a:rPr lang="es-MX" sz="1200" dirty="0" smtClean="0"/>
              <a:t>por vector como dengue , Chikungunya y ZIKA, ya que como se puede observar en los canales endémicos la detección  en caso probables , presenta una elevación importante a partir de la semana # 35,  pero  igual se observa  también un descenso claro a partir de la semana 42. Por otro lado,  se observa que los casos confirmados se ubican dentro de lo esperado.</a:t>
            </a:r>
          </a:p>
          <a:p>
            <a:endParaRPr lang="es-MX" sz="1200" dirty="0"/>
          </a:p>
          <a:p>
            <a:r>
              <a:rPr lang="es-MX" sz="1200" dirty="0" smtClean="0"/>
              <a:t>En cuanto a las enfermedades no  </a:t>
            </a:r>
            <a:r>
              <a:rPr lang="es-MX" sz="1200" dirty="0" smtClean="0"/>
              <a:t>trasmisibles o crónicas , el incremento  se observa, en la diabetes tipo II, en la hipertensión y principalmente en la </a:t>
            </a:r>
            <a:r>
              <a:rPr lang="es-MX" sz="1200" dirty="0" smtClean="0"/>
              <a:t>obesidad</a:t>
            </a:r>
            <a:r>
              <a:rPr lang="es-MX" sz="1200" dirty="0" smtClean="0"/>
              <a:t>,  y muestran un incremento importante del 10% en promedio</a:t>
            </a:r>
          </a:p>
          <a:p>
            <a:endParaRPr lang="es-MX" sz="1200" dirty="0" smtClean="0"/>
          </a:p>
          <a:p>
            <a:r>
              <a:rPr lang="es-MX" sz="1200" dirty="0" smtClean="0"/>
              <a:t> </a:t>
            </a:r>
            <a:r>
              <a:rPr lang="es-MX" sz="1200" dirty="0" smtClean="0"/>
              <a:t>Debemos destacar que en la semana 40, dio inicio  la temporada alta de trasmisión de los virus de Influenza, por lo cual recomendamos que se promueva la información y capacitación al personal medico, para garantizar la detección oportuna y fortalecer la red negativa a . En este reporte se presenta el canal endémico y un cuadro de la incidencia  por municipio del 2016 . Por otro lado, incluimos un boletín nacional de la situación actual, en donde se observa, que se confirma un patrón anual del comportamiento viral de la influenza. Actualmente la situación permanece en bajos niveles de trasmisión.</a:t>
            </a:r>
          </a:p>
          <a:p>
            <a:endParaRPr lang="es-MX" sz="1200" dirty="0" smtClean="0"/>
          </a:p>
          <a:p>
            <a:r>
              <a:rPr lang="es-MX" sz="1200" dirty="0" smtClean="0"/>
              <a:t> </a:t>
            </a:r>
            <a:endParaRPr lang="es-MX" sz="1200" dirty="0"/>
          </a:p>
        </p:txBody>
      </p:sp>
    </p:spTree>
    <p:extLst>
      <p:ext uri="{BB962C8B-B14F-4D97-AF65-F5344CB8AC3E}">
        <p14:creationId xmlns:p14="http://schemas.microsoft.com/office/powerpoint/2010/main" val="416109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940093"/>
            <a:ext cx="4104456" cy="616699"/>
          </a:xfrm>
        </p:spPr>
        <p:txBody>
          <a:bodyPr>
            <a:normAutofit/>
          </a:bodyPr>
          <a:lstStyle/>
          <a:p>
            <a:r>
              <a:rPr lang="es-MX" sz="2000" dirty="0" smtClean="0"/>
              <a:t>MORBILIDAD GENERAL 2016</a:t>
            </a:r>
            <a:endParaRPr lang="es-MX" sz="2000"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2212"/>
            <a:ext cx="1491391" cy="934540"/>
          </a:xfrm>
          <a:prstGeom prst="rect">
            <a:avLst/>
          </a:prstGeom>
        </p:spPr>
      </p:pic>
      <p:pic>
        <p:nvPicPr>
          <p:cNvPr id="8" name="5 Imagen" descr="sLUD FEDERAL.png"/>
          <p:cNvPicPr>
            <a:picLocks noChangeAspect="1"/>
          </p:cNvPicPr>
          <p:nvPr/>
        </p:nvPicPr>
        <p:blipFill>
          <a:blip r:embed="rId4" cstate="print"/>
          <a:stretch>
            <a:fillRect/>
          </a:stretch>
        </p:blipFill>
        <p:spPr>
          <a:xfrm>
            <a:off x="6156176" y="476671"/>
            <a:ext cx="2462581" cy="859465"/>
          </a:xfrm>
          <a:prstGeom prst="rect">
            <a:avLst/>
          </a:prstGeom>
        </p:spPr>
      </p:pic>
      <p:graphicFrame>
        <p:nvGraphicFramePr>
          <p:cNvPr id="24596" name="Object 20"/>
          <p:cNvGraphicFramePr>
            <a:graphicFrameLocks noChangeAspect="1"/>
          </p:cNvGraphicFramePr>
          <p:nvPr/>
        </p:nvGraphicFramePr>
        <p:xfrm>
          <a:off x="1187624" y="1556792"/>
          <a:ext cx="6480720" cy="5040560"/>
        </p:xfrm>
        <a:graphic>
          <a:graphicData uri="http://schemas.openxmlformats.org/presentationml/2006/ole">
            <mc:AlternateContent xmlns:mc="http://schemas.openxmlformats.org/markup-compatibility/2006">
              <mc:Choice xmlns:v="urn:schemas-microsoft-com:vml" Requires="v">
                <p:oleObj spid="_x0000_s24602" name="Hoja de cálculo" r:id="rId5" imgW="5810130" imgH="6667410" progId="Excel.Sheet.12">
                  <p:embed/>
                </p:oleObj>
              </mc:Choice>
              <mc:Fallback>
                <p:oleObj name="Hoja de cálculo" r:id="rId5" imgW="5810130" imgH="6667410" progId="Excel.Sheet.12">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556792"/>
                        <a:ext cx="648072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88640"/>
            <a:ext cx="1371581" cy="859465"/>
          </a:xfrm>
          <a:prstGeom prst="rect">
            <a:avLst/>
          </a:prstGeom>
        </p:spPr>
      </p:pic>
      <p:pic>
        <p:nvPicPr>
          <p:cNvPr id="3" name="5 Imagen" descr="sLUD FEDERAL.png"/>
          <p:cNvPicPr>
            <a:picLocks noChangeAspect="1"/>
          </p:cNvPicPr>
          <p:nvPr/>
        </p:nvPicPr>
        <p:blipFill>
          <a:blip r:embed="rId4" cstate="print"/>
          <a:stretch>
            <a:fillRect/>
          </a:stretch>
        </p:blipFill>
        <p:spPr>
          <a:xfrm>
            <a:off x="6444208" y="260648"/>
            <a:ext cx="2462581" cy="859465"/>
          </a:xfrm>
          <a:prstGeom prst="rect">
            <a:avLst/>
          </a:prstGeom>
        </p:spPr>
      </p:pic>
      <p:sp>
        <p:nvSpPr>
          <p:cNvPr id="5" name="4 CuadroTexto"/>
          <p:cNvSpPr txBox="1"/>
          <p:nvPr/>
        </p:nvSpPr>
        <p:spPr>
          <a:xfrm>
            <a:off x="1619672" y="1052736"/>
            <a:ext cx="5616624" cy="276999"/>
          </a:xfrm>
          <a:prstGeom prst="rect">
            <a:avLst/>
          </a:prstGeom>
          <a:noFill/>
        </p:spPr>
        <p:txBody>
          <a:bodyPr wrap="square" rtlCol="0">
            <a:spAutoFit/>
          </a:bodyPr>
          <a:lstStyle/>
          <a:p>
            <a:pPr algn="ctr"/>
            <a:r>
              <a:rPr lang="es-MX" sz="1200" dirty="0" smtClean="0"/>
              <a:t>INFLUENZA 2016</a:t>
            </a:r>
          </a:p>
        </p:txBody>
      </p:sp>
      <p:graphicFrame>
        <p:nvGraphicFramePr>
          <p:cNvPr id="45059" name="Object 3"/>
          <p:cNvGraphicFramePr>
            <a:graphicFrameLocks noChangeAspect="1"/>
          </p:cNvGraphicFramePr>
          <p:nvPr/>
        </p:nvGraphicFramePr>
        <p:xfrm>
          <a:off x="467544" y="1700808"/>
          <a:ext cx="8239125" cy="3616994"/>
        </p:xfrm>
        <a:graphic>
          <a:graphicData uri="http://schemas.openxmlformats.org/presentationml/2006/ole">
            <mc:AlternateContent xmlns:mc="http://schemas.openxmlformats.org/markup-compatibility/2006">
              <mc:Choice xmlns:v="urn:schemas-microsoft-com:vml" Requires="v">
                <p:oleObj spid="_x0000_s45065" name="Hoja de cálculo" r:id="rId5" imgW="8239050" imgH="3057525" progId="Excel.Sheet.12">
                  <p:embed/>
                </p:oleObj>
              </mc:Choice>
              <mc:Fallback>
                <p:oleObj name="Hoja de cálculo" r:id="rId5" imgW="8239050" imgH="3057525" progId="Excel.Shee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700808"/>
                        <a:ext cx="8239125" cy="361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0546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32656"/>
            <a:ext cx="1371581" cy="859465"/>
          </a:xfrm>
          <a:prstGeom prst="rect">
            <a:avLst/>
          </a:prstGeom>
        </p:spPr>
      </p:pic>
      <p:pic>
        <p:nvPicPr>
          <p:cNvPr id="5" name="5 Imagen" descr="sLUD FEDERAL.png"/>
          <p:cNvPicPr>
            <a:picLocks noChangeAspect="1"/>
          </p:cNvPicPr>
          <p:nvPr/>
        </p:nvPicPr>
        <p:blipFill>
          <a:blip r:embed="rId3" cstate="print"/>
          <a:stretch>
            <a:fillRect/>
          </a:stretch>
        </p:blipFill>
        <p:spPr>
          <a:xfrm>
            <a:off x="6084168" y="332656"/>
            <a:ext cx="2462581" cy="859465"/>
          </a:xfrm>
          <a:prstGeom prst="rect">
            <a:avLst/>
          </a:prstGeom>
        </p:spPr>
      </p:pic>
      <p:graphicFrame>
        <p:nvGraphicFramePr>
          <p:cNvPr id="6" name="1 Gráfico"/>
          <p:cNvGraphicFramePr/>
          <p:nvPr/>
        </p:nvGraphicFramePr>
        <p:xfrm>
          <a:off x="611560" y="2057400"/>
          <a:ext cx="7992888" cy="3891880"/>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2843808" y="1340768"/>
            <a:ext cx="2808312" cy="369332"/>
          </a:xfrm>
          <a:prstGeom prst="rect">
            <a:avLst/>
          </a:prstGeom>
          <a:noFill/>
        </p:spPr>
        <p:txBody>
          <a:bodyPr wrap="square" rtlCol="0">
            <a:spAutoFit/>
          </a:bodyPr>
          <a:lstStyle/>
          <a:p>
            <a:r>
              <a:rPr lang="es-MX" dirty="0" smtClean="0"/>
              <a:t>BCS. INFLUENZA 2016</a:t>
            </a:r>
            <a:endParaRPr lang="es-MX" dirty="0"/>
          </a:p>
        </p:txBody>
      </p:sp>
    </p:spTree>
    <p:extLst>
      <p:ext uri="{BB962C8B-B14F-4D97-AF65-F5344CB8AC3E}">
        <p14:creationId xmlns:p14="http://schemas.microsoft.com/office/powerpoint/2010/main" val="639161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26939"/>
            <a:ext cx="1371581" cy="859465"/>
          </a:xfrm>
          <a:prstGeom prst="rect">
            <a:avLst/>
          </a:prstGeom>
        </p:spPr>
      </p:pic>
      <p:pic>
        <p:nvPicPr>
          <p:cNvPr id="5" name="5 Imagen" descr="sLUD FEDERAL.png"/>
          <p:cNvPicPr>
            <a:picLocks noChangeAspect="1"/>
          </p:cNvPicPr>
          <p:nvPr/>
        </p:nvPicPr>
        <p:blipFill>
          <a:blip r:embed="rId3" cstate="print"/>
          <a:stretch>
            <a:fillRect/>
          </a:stretch>
        </p:blipFill>
        <p:spPr>
          <a:xfrm>
            <a:off x="6300192" y="260648"/>
            <a:ext cx="2462581" cy="859465"/>
          </a:xfrm>
          <a:prstGeom prst="rect">
            <a:avLst/>
          </a:prstGeom>
        </p:spPr>
      </p:pic>
      <p:sp>
        <p:nvSpPr>
          <p:cNvPr id="2" name="1 CuadroTexto"/>
          <p:cNvSpPr txBox="1"/>
          <p:nvPr/>
        </p:nvSpPr>
        <p:spPr>
          <a:xfrm>
            <a:off x="1547664" y="1124744"/>
            <a:ext cx="5472608" cy="276999"/>
          </a:xfrm>
          <a:prstGeom prst="rect">
            <a:avLst/>
          </a:prstGeom>
          <a:noFill/>
        </p:spPr>
        <p:txBody>
          <a:bodyPr wrap="square" rtlCol="0">
            <a:spAutoFit/>
          </a:bodyPr>
          <a:lstStyle/>
          <a:p>
            <a:pPr algn="ctr"/>
            <a:r>
              <a:rPr lang="es-MX" sz="1200" dirty="0" smtClean="0"/>
              <a:t>NACIONAL INFLUENZA PERIODO 2015-2016 INF, DE LA SEMANA 40 A LA 43 2016</a:t>
            </a:r>
            <a:endParaRPr lang="es-MX" sz="1200" dirty="0"/>
          </a:p>
        </p:txBody>
      </p:sp>
      <p:pic>
        <p:nvPicPr>
          <p:cNvPr id="7" name="6 Imagen"/>
          <p:cNvPicPr/>
          <p:nvPr/>
        </p:nvPicPr>
        <p:blipFill rotWithShape="1">
          <a:blip r:embed="rId4" cstate="print"/>
          <a:srcRect l="23552" t="10134" r="24900" b="3633"/>
          <a:stretch/>
        </p:blipFill>
        <p:spPr bwMode="auto">
          <a:xfrm>
            <a:off x="251520" y="1556792"/>
            <a:ext cx="3720083" cy="4968552"/>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5" cstate="print"/>
          <a:srcRect l="24399" t="10727" r="25417" b="4364"/>
          <a:stretch/>
        </p:blipFill>
        <p:spPr bwMode="auto">
          <a:xfrm>
            <a:off x="4139952" y="1556792"/>
            <a:ext cx="4883408"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9161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21753"/>
            <a:ext cx="1371581" cy="859465"/>
          </a:xfrm>
          <a:prstGeom prst="rect">
            <a:avLst/>
          </a:prstGeom>
        </p:spPr>
      </p:pic>
      <p:pic>
        <p:nvPicPr>
          <p:cNvPr id="3" name="5 Imagen" descr="sLUD FEDERAL.png"/>
          <p:cNvPicPr>
            <a:picLocks noChangeAspect="1"/>
          </p:cNvPicPr>
          <p:nvPr/>
        </p:nvPicPr>
        <p:blipFill>
          <a:blip r:embed="rId3" cstate="print"/>
          <a:stretch>
            <a:fillRect/>
          </a:stretch>
        </p:blipFill>
        <p:spPr>
          <a:xfrm>
            <a:off x="6228184" y="378587"/>
            <a:ext cx="2462581" cy="859465"/>
          </a:xfrm>
          <a:prstGeom prst="rect">
            <a:avLst/>
          </a:prstGeom>
        </p:spPr>
      </p:pic>
      <p:sp>
        <p:nvSpPr>
          <p:cNvPr id="5" name="4 CuadroTexto"/>
          <p:cNvSpPr txBox="1"/>
          <p:nvPr/>
        </p:nvSpPr>
        <p:spPr>
          <a:xfrm>
            <a:off x="2555776" y="1268760"/>
            <a:ext cx="3528392" cy="369332"/>
          </a:xfrm>
          <a:prstGeom prst="rect">
            <a:avLst/>
          </a:prstGeom>
          <a:noFill/>
        </p:spPr>
        <p:txBody>
          <a:bodyPr wrap="square" rtlCol="0">
            <a:spAutoFit/>
          </a:bodyPr>
          <a:lstStyle/>
          <a:p>
            <a:pPr algn="ctr"/>
            <a:r>
              <a:rPr lang="es-MX" dirty="0" smtClean="0"/>
              <a:t>DENGUE 2016</a:t>
            </a:r>
            <a:endParaRPr lang="es-MX" dirty="0"/>
          </a:p>
        </p:txBody>
      </p:sp>
      <p:graphicFrame>
        <p:nvGraphicFramePr>
          <p:cNvPr id="6" name="1 Gráfico"/>
          <p:cNvGraphicFramePr/>
          <p:nvPr/>
        </p:nvGraphicFramePr>
        <p:xfrm>
          <a:off x="395536" y="1695449"/>
          <a:ext cx="8424936" cy="461387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0647"/>
            <a:ext cx="1728192" cy="859465"/>
          </a:xfrm>
          <a:prstGeom prst="rect">
            <a:avLst/>
          </a:prstGeom>
        </p:spPr>
      </p:pic>
      <p:pic>
        <p:nvPicPr>
          <p:cNvPr id="3" name="5 Imagen" descr="sLUD FEDERAL.png"/>
          <p:cNvPicPr>
            <a:picLocks noChangeAspect="1"/>
          </p:cNvPicPr>
          <p:nvPr/>
        </p:nvPicPr>
        <p:blipFill>
          <a:blip r:embed="rId3" cstate="print"/>
          <a:stretch>
            <a:fillRect/>
          </a:stretch>
        </p:blipFill>
        <p:spPr>
          <a:xfrm>
            <a:off x="6156176" y="260648"/>
            <a:ext cx="2462581" cy="859465"/>
          </a:xfrm>
          <a:prstGeom prst="rect">
            <a:avLst/>
          </a:prstGeom>
        </p:spPr>
      </p:pic>
      <p:sp>
        <p:nvSpPr>
          <p:cNvPr id="6" name="5 CuadroTexto"/>
          <p:cNvSpPr txBox="1"/>
          <p:nvPr/>
        </p:nvSpPr>
        <p:spPr>
          <a:xfrm>
            <a:off x="2555776" y="1268760"/>
            <a:ext cx="3528392" cy="369332"/>
          </a:xfrm>
          <a:prstGeom prst="rect">
            <a:avLst/>
          </a:prstGeom>
          <a:noFill/>
        </p:spPr>
        <p:txBody>
          <a:bodyPr wrap="square" rtlCol="0">
            <a:spAutoFit/>
          </a:bodyPr>
          <a:lstStyle/>
          <a:p>
            <a:pPr algn="ctr"/>
            <a:r>
              <a:rPr lang="es-MX" dirty="0" smtClean="0"/>
              <a:t>CHIKUNGUNYA </a:t>
            </a:r>
            <a:r>
              <a:rPr lang="es-MX" dirty="0" smtClean="0"/>
              <a:t>2016</a:t>
            </a:r>
            <a:endParaRPr lang="es-MX" dirty="0"/>
          </a:p>
        </p:txBody>
      </p:sp>
      <p:graphicFrame>
        <p:nvGraphicFramePr>
          <p:cNvPr id="7" name="1 Gráfico"/>
          <p:cNvGraphicFramePr>
            <a:graphicFrameLocks noGrp="1"/>
          </p:cNvGraphicFramePr>
          <p:nvPr/>
        </p:nvGraphicFramePr>
        <p:xfrm>
          <a:off x="539552" y="1700808"/>
          <a:ext cx="7992888" cy="4642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907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04664"/>
            <a:ext cx="1371581" cy="859465"/>
          </a:xfrm>
          <a:prstGeom prst="rect">
            <a:avLst/>
          </a:prstGeom>
        </p:spPr>
      </p:pic>
      <p:pic>
        <p:nvPicPr>
          <p:cNvPr id="4" name="5 Imagen" descr="sLUD FEDERAL.png"/>
          <p:cNvPicPr>
            <a:picLocks noChangeAspect="1"/>
          </p:cNvPicPr>
          <p:nvPr/>
        </p:nvPicPr>
        <p:blipFill>
          <a:blip r:embed="rId3" cstate="print"/>
          <a:stretch>
            <a:fillRect/>
          </a:stretch>
        </p:blipFill>
        <p:spPr>
          <a:xfrm>
            <a:off x="5508104" y="476672"/>
            <a:ext cx="2462581" cy="859465"/>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264129"/>
            <a:ext cx="7359125" cy="498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6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873" y="548680"/>
            <a:ext cx="1371581" cy="859465"/>
          </a:xfrm>
          <a:prstGeom prst="rect">
            <a:avLst/>
          </a:prstGeom>
        </p:spPr>
      </p:pic>
      <p:pic>
        <p:nvPicPr>
          <p:cNvPr id="3" name="5 Imagen" descr="sLUD FEDERAL.png"/>
          <p:cNvPicPr>
            <a:picLocks noChangeAspect="1"/>
          </p:cNvPicPr>
          <p:nvPr/>
        </p:nvPicPr>
        <p:blipFill>
          <a:blip r:embed="rId3" cstate="print"/>
          <a:stretch>
            <a:fillRect/>
          </a:stretch>
        </p:blipFill>
        <p:spPr>
          <a:xfrm>
            <a:off x="6084168" y="472661"/>
            <a:ext cx="2462581" cy="859465"/>
          </a:xfrm>
          <a:prstGeom prst="rect">
            <a:avLst/>
          </a:prstGeom>
        </p:spPr>
      </p:pic>
      <p:sp>
        <p:nvSpPr>
          <p:cNvPr id="5" name="4 CuadroTexto"/>
          <p:cNvSpPr txBox="1"/>
          <p:nvPr/>
        </p:nvSpPr>
        <p:spPr>
          <a:xfrm>
            <a:off x="1698834" y="1509375"/>
            <a:ext cx="5616624" cy="276999"/>
          </a:xfrm>
          <a:prstGeom prst="rect">
            <a:avLst/>
          </a:prstGeom>
          <a:noFill/>
        </p:spPr>
        <p:txBody>
          <a:bodyPr wrap="square" rtlCol="0">
            <a:spAutoFit/>
          </a:bodyPr>
          <a:lstStyle/>
          <a:p>
            <a:pPr algn="ctr"/>
            <a:r>
              <a:rPr lang="es-MX" sz="1200" dirty="0" smtClean="0"/>
              <a:t>BCS. </a:t>
            </a:r>
            <a:r>
              <a:rPr lang="es-MX" sz="1200" dirty="0" smtClean="0"/>
              <a:t>CANAL ENDEMICO SEMANAL DE INFECCION POR VIRUS ZIKA 2016</a:t>
            </a:r>
            <a:endParaRPr lang="es-MX" sz="1200" dirty="0" smtClean="0"/>
          </a:p>
        </p:txBody>
      </p:sp>
      <p:graphicFrame>
        <p:nvGraphicFramePr>
          <p:cNvPr id="6" name="1 Gráfico"/>
          <p:cNvGraphicFramePr>
            <a:graphicFrameLocks noGrp="1"/>
          </p:cNvGraphicFramePr>
          <p:nvPr>
            <p:extLst>
              <p:ext uri="{D42A27DB-BD31-4B8C-83A1-F6EECF244321}">
                <p14:modId xmlns:p14="http://schemas.microsoft.com/office/powerpoint/2010/main" val="2165649583"/>
              </p:ext>
            </p:extLst>
          </p:nvPr>
        </p:nvGraphicFramePr>
        <p:xfrm>
          <a:off x="539552" y="1988839"/>
          <a:ext cx="8064896" cy="43548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5792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509</Words>
  <Application>Microsoft Office PowerPoint</Application>
  <PresentationFormat>Presentación en pantalla (4:3)</PresentationFormat>
  <Paragraphs>41</Paragraphs>
  <Slides>11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3" baseType="lpstr">
      <vt:lpstr>Tema de Office</vt:lpstr>
      <vt:lpstr>Hoja de cálculo</vt:lpstr>
      <vt:lpstr>B.C.S.  PANORAMA EPIDEMIOLOGICO 2016</vt:lpstr>
      <vt:lpstr>MORBILIDAD GENERAL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Mauricio Bernal Hernández</cp:lastModifiedBy>
  <cp:revision>200</cp:revision>
  <dcterms:created xsi:type="dcterms:W3CDTF">2014-01-30T02:50:58Z</dcterms:created>
  <dcterms:modified xsi:type="dcterms:W3CDTF">2016-11-10T21:04:21Z</dcterms:modified>
</cp:coreProperties>
</file>